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Noto Kufi Arabic Bold" charset="1" panose="020B0806030804020204"/>
      <p:regular r:id="rId16"/>
    </p:embeddedFont>
    <p:embeddedFont>
      <p:font typeface="Open Sans Bold" charset="1" panose="020B0806030504020204"/>
      <p:regular r:id="rId17"/>
    </p:embeddedFont>
    <p:embeddedFont>
      <p:font typeface="29LT Azer Bold" charset="1" panose="000006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grpSp>
        <p:nvGrpSpPr>
          <p:cNvPr name="Group 2" id="2"/>
          <p:cNvGrpSpPr/>
          <p:nvPr/>
        </p:nvGrpSpPr>
        <p:grpSpPr>
          <a:xfrm rot="0">
            <a:off x="1972712" y="3886598"/>
            <a:ext cx="14200519" cy="5712875"/>
            <a:chOff x="0" y="0"/>
            <a:chExt cx="2020381" cy="812800"/>
          </a:xfrm>
        </p:grpSpPr>
        <p:sp>
          <p:nvSpPr>
            <p:cNvPr name="Freeform 3" id="3"/>
            <p:cNvSpPr/>
            <p:nvPr/>
          </p:nvSpPr>
          <p:spPr>
            <a:xfrm flipH="false" flipV="false" rot="0">
              <a:off x="0" y="0"/>
              <a:ext cx="2020381" cy="812800"/>
            </a:xfrm>
            <a:custGeom>
              <a:avLst/>
              <a:gdLst/>
              <a:ahLst/>
              <a:cxnLst/>
              <a:rect r="r" b="b" t="t" l="l"/>
              <a:pathLst>
                <a:path h="812800" w="2020381">
                  <a:moveTo>
                    <a:pt x="1010190" y="0"/>
                  </a:moveTo>
                  <a:cubicBezTo>
                    <a:pt x="452278" y="0"/>
                    <a:pt x="0" y="181951"/>
                    <a:pt x="0" y="406400"/>
                  </a:cubicBezTo>
                  <a:cubicBezTo>
                    <a:pt x="0" y="630849"/>
                    <a:pt x="452278" y="812800"/>
                    <a:pt x="1010190" y="812800"/>
                  </a:cubicBezTo>
                  <a:cubicBezTo>
                    <a:pt x="1568103" y="812800"/>
                    <a:pt x="2020381" y="630849"/>
                    <a:pt x="2020381" y="406400"/>
                  </a:cubicBezTo>
                  <a:cubicBezTo>
                    <a:pt x="2020381" y="181951"/>
                    <a:pt x="1568103" y="0"/>
                    <a:pt x="1010190" y="0"/>
                  </a:cubicBezTo>
                  <a:close/>
                </a:path>
              </a:pathLst>
            </a:custGeom>
            <a:solidFill>
              <a:srgbClr val="C5DAD3"/>
            </a:solidFill>
          </p:spPr>
        </p:sp>
        <p:sp>
          <p:nvSpPr>
            <p:cNvPr name="TextBox 4" id="4"/>
            <p:cNvSpPr txBox="true"/>
            <p:nvPr/>
          </p:nvSpPr>
          <p:spPr>
            <a:xfrm>
              <a:off x="189411" y="38100"/>
              <a:ext cx="1641559" cy="698500"/>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261483" y="7253848"/>
            <a:ext cx="4580366" cy="4691251"/>
          </a:xfrm>
          <a:custGeom>
            <a:avLst/>
            <a:gdLst/>
            <a:ahLst/>
            <a:cxnLst/>
            <a:rect r="r" b="b" t="t" l="l"/>
            <a:pathLst>
              <a:path h="4691251" w="4580366">
                <a:moveTo>
                  <a:pt x="0" y="0"/>
                </a:moveTo>
                <a:lnTo>
                  <a:pt x="4580366" y="0"/>
                </a:lnTo>
                <a:lnTo>
                  <a:pt x="4580366" y="4691250"/>
                </a:lnTo>
                <a:lnTo>
                  <a:pt x="0" y="46912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4969117" y="-1316925"/>
            <a:ext cx="4580366" cy="4691251"/>
          </a:xfrm>
          <a:custGeom>
            <a:avLst/>
            <a:gdLst/>
            <a:ahLst/>
            <a:cxnLst/>
            <a:rect r="r" b="b" t="t" l="l"/>
            <a:pathLst>
              <a:path h="4691251" w="4580366">
                <a:moveTo>
                  <a:pt x="0" y="0"/>
                </a:moveTo>
                <a:lnTo>
                  <a:pt x="4580366" y="0"/>
                </a:lnTo>
                <a:lnTo>
                  <a:pt x="4580366" y="4691250"/>
                </a:lnTo>
                <a:lnTo>
                  <a:pt x="0" y="46912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4051957" y="394769"/>
            <a:ext cx="10042029" cy="1892294"/>
          </a:xfrm>
          <a:prstGeom prst="rect">
            <a:avLst/>
          </a:prstGeom>
        </p:spPr>
        <p:txBody>
          <a:bodyPr anchor="t" rtlCol="false" tIns="0" lIns="0" bIns="0" rIns="0">
            <a:spAutoFit/>
          </a:bodyPr>
          <a:lstStyle/>
          <a:p>
            <a:pPr algn="ctr" rtl="true">
              <a:lnSpc>
                <a:spcPts val="15400"/>
              </a:lnSpc>
              <a:spcBef>
                <a:spcPct val="0"/>
              </a:spcBef>
            </a:pPr>
            <a:r>
              <a:rPr lang="ar-EG" b="true" sz="11000">
                <a:solidFill>
                  <a:srgbClr val="000000"/>
                </a:solidFill>
                <a:latin typeface="Noto Kufi Arabic Bold"/>
                <a:ea typeface="Noto Kufi Arabic Bold"/>
                <a:cs typeface="Noto Kufi Arabic Bold"/>
                <a:sym typeface="Noto Kufi Arabic Bold"/>
                <a:rtl val="true"/>
              </a:rPr>
              <a:t>حقوق الانسان </a:t>
            </a:r>
          </a:p>
        </p:txBody>
      </p:sp>
      <p:sp>
        <p:nvSpPr>
          <p:cNvPr name="TextBox 10" id="10"/>
          <p:cNvSpPr txBox="true"/>
          <p:nvPr/>
        </p:nvSpPr>
        <p:spPr>
          <a:xfrm rot="0">
            <a:off x="3656707" y="5217663"/>
            <a:ext cx="10974586" cy="3658870"/>
          </a:xfrm>
          <a:prstGeom prst="rect">
            <a:avLst/>
          </a:prstGeom>
        </p:spPr>
        <p:txBody>
          <a:bodyPr anchor="t" rtlCol="false" tIns="0" lIns="0" bIns="0" rIns="0">
            <a:spAutoFit/>
          </a:bodyPr>
          <a:lstStyle/>
          <a:p>
            <a:pPr algn="ctr" rtl="true">
              <a:lnSpc>
                <a:spcPts val="7279"/>
              </a:lnSpc>
            </a:pPr>
            <a:r>
              <a:rPr lang="ar-EG" b="true" sz="5199">
                <a:solidFill>
                  <a:srgbClr val="000000"/>
                </a:solidFill>
                <a:latin typeface="Open Sans Bold"/>
                <a:ea typeface="Open Sans Bold"/>
                <a:cs typeface="Open Sans Bold"/>
                <a:sym typeface="Open Sans Bold"/>
                <a:rtl val="true"/>
              </a:rPr>
              <a:t>جامعة بغداد كلية_ العلوم الاسلامية</a:t>
            </a:r>
          </a:p>
          <a:p>
            <a:pPr algn="ctr" rtl="true">
              <a:lnSpc>
                <a:spcPts val="7279"/>
              </a:lnSpc>
            </a:pPr>
            <a:r>
              <a:rPr lang="ar-EG" b="true" sz="5199">
                <a:solidFill>
                  <a:srgbClr val="000000"/>
                </a:solidFill>
                <a:latin typeface="Open Sans Bold"/>
                <a:ea typeface="Open Sans Bold"/>
                <a:cs typeface="Open Sans Bold"/>
                <a:sym typeface="Open Sans Bold"/>
                <a:rtl val="true"/>
              </a:rPr>
              <a:t> قسم اللغة العربية_ المرحلة الثانية </a:t>
            </a:r>
          </a:p>
          <a:p>
            <a:pPr algn="ctr" rtl="true">
              <a:lnSpc>
                <a:spcPts val="7279"/>
              </a:lnSpc>
            </a:pPr>
            <a:r>
              <a:rPr lang="ar-EG" b="true" sz="5199">
                <a:solidFill>
                  <a:srgbClr val="000000"/>
                </a:solidFill>
                <a:latin typeface="Open Sans Bold"/>
                <a:ea typeface="Open Sans Bold"/>
                <a:cs typeface="Open Sans Bold"/>
                <a:sym typeface="Open Sans Bold"/>
                <a:rtl val="true"/>
              </a:rPr>
              <a:t>اعداد استاذة المادة م.م الاء محمد جوهر</a:t>
            </a:r>
          </a:p>
          <a:p>
            <a:pPr algn="ctr" rtl="true">
              <a:lnSpc>
                <a:spcPts val="7279"/>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359220" y="-1005525"/>
            <a:ext cx="3390982" cy="3473072"/>
          </a:xfrm>
          <a:custGeom>
            <a:avLst/>
            <a:gdLst/>
            <a:ahLst/>
            <a:cxnLst/>
            <a:rect r="r" b="b" t="t" l="l"/>
            <a:pathLst>
              <a:path h="3473072" w="3390982">
                <a:moveTo>
                  <a:pt x="0" y="0"/>
                </a:moveTo>
                <a:lnTo>
                  <a:pt x="3390981" y="0"/>
                </a:lnTo>
                <a:lnTo>
                  <a:pt x="3390981" y="3473073"/>
                </a:lnTo>
                <a:lnTo>
                  <a:pt x="0" y="34730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669735" y="1542961"/>
            <a:ext cx="12948530" cy="1120763"/>
          </a:xfrm>
          <a:prstGeom prst="rect">
            <a:avLst/>
          </a:prstGeom>
        </p:spPr>
        <p:txBody>
          <a:bodyPr anchor="t" rtlCol="false" tIns="0" lIns="0" bIns="0" rIns="0">
            <a:spAutoFit/>
          </a:bodyPr>
          <a:lstStyle/>
          <a:p>
            <a:pPr algn="ctr" rtl="true">
              <a:lnSpc>
                <a:spcPts val="9100"/>
              </a:lnSpc>
            </a:pPr>
            <a:r>
              <a:rPr lang="ar-EG" b="true" sz="6500">
                <a:solidFill>
                  <a:srgbClr val="000000"/>
                </a:solidFill>
                <a:latin typeface="Noto Kufi Arabic Bold"/>
                <a:ea typeface="Noto Kufi Arabic Bold"/>
                <a:cs typeface="Noto Kufi Arabic Bold"/>
                <a:sym typeface="Noto Kufi Arabic Bold"/>
                <a:rtl val="true"/>
              </a:rPr>
              <a:t>التطور التاريخي لحقوق الانسان</a:t>
            </a:r>
          </a:p>
        </p:txBody>
      </p:sp>
      <p:sp>
        <p:nvSpPr>
          <p:cNvPr name="TextBox 7" id="7"/>
          <p:cNvSpPr txBox="true"/>
          <p:nvPr/>
        </p:nvSpPr>
        <p:spPr>
          <a:xfrm rot="0">
            <a:off x="888355" y="3051555"/>
            <a:ext cx="16511290" cy="6381750"/>
          </a:xfrm>
          <a:prstGeom prst="rect">
            <a:avLst/>
          </a:prstGeom>
        </p:spPr>
        <p:txBody>
          <a:bodyPr anchor="t" rtlCol="false" tIns="0" lIns="0" bIns="0" rIns="0">
            <a:spAutoFit/>
          </a:bodyPr>
          <a:lstStyle/>
          <a:p>
            <a:pPr algn="ctr" rtl="true">
              <a:lnSpc>
                <a:spcPts val="6300"/>
              </a:lnSpc>
              <a:spcBef>
                <a:spcPct val="0"/>
              </a:spcBef>
            </a:pPr>
          </a:p>
          <a:p>
            <a:pPr algn="ctr" rtl="true">
              <a:lnSpc>
                <a:spcPts val="6300"/>
              </a:lnSpc>
              <a:spcBef>
                <a:spcPct val="0"/>
              </a:spcBef>
            </a:pPr>
            <a:r>
              <a:rPr lang="ar-EG" b="true" sz="4500">
                <a:solidFill>
                  <a:srgbClr val="000000"/>
                </a:solidFill>
                <a:latin typeface="29LT Azer Bold"/>
                <a:ea typeface="29LT Azer Bold"/>
                <a:cs typeface="29LT Azer Bold"/>
                <a:sym typeface="29LT Azer Bold"/>
                <a:rtl val="true"/>
              </a:rPr>
              <a:t> التطور التاريخي لحقوق الإنسان</a:t>
            </a:r>
          </a:p>
          <a:p>
            <a:pPr algn="ctr" rtl="true">
              <a:lnSpc>
                <a:spcPts val="6300"/>
              </a:lnSpc>
              <a:spcBef>
                <a:spcPct val="0"/>
              </a:spcBef>
            </a:pPr>
            <a:r>
              <a:rPr lang="ar-EG" b="true" sz="4500">
                <a:solidFill>
                  <a:srgbClr val="000000"/>
                </a:solidFill>
                <a:latin typeface="29LT Azer Bold"/>
                <a:ea typeface="29LT Azer Bold"/>
                <a:cs typeface="29LT Azer Bold"/>
                <a:sym typeface="29LT Azer Bold"/>
                <a:rtl val="true"/>
              </a:rPr>
              <a:t>﻿﻿ارتبط تطور حقوق الإنسان بتطور السلطة</a:t>
            </a:r>
          </a:p>
          <a:p>
            <a:pPr algn="ctr" rtl="true">
              <a:lnSpc>
                <a:spcPts val="6300"/>
              </a:lnSpc>
              <a:spcBef>
                <a:spcPct val="0"/>
              </a:spcBef>
            </a:pPr>
            <a:r>
              <a:rPr lang="ar-EG" b="true" sz="4500">
                <a:solidFill>
                  <a:srgbClr val="000000"/>
                </a:solidFill>
                <a:latin typeface="29LT Azer Bold"/>
                <a:ea typeface="29LT Azer Bold"/>
                <a:cs typeface="29LT Azer Bold"/>
                <a:sym typeface="29LT Azer Bold"/>
                <a:rtl val="true"/>
              </a:rPr>
              <a:t>وطبيعة المجتمع.</a:t>
            </a:r>
          </a:p>
          <a:p>
            <a:pPr algn="ctr" rtl="true">
              <a:lnSpc>
                <a:spcPts val="6300"/>
              </a:lnSpc>
              <a:spcBef>
                <a:spcPct val="0"/>
              </a:spcBef>
            </a:pPr>
            <a:r>
              <a:rPr lang="ar-EG" b="true" sz="4500">
                <a:solidFill>
                  <a:srgbClr val="000000"/>
                </a:solidFill>
                <a:latin typeface="29LT Azer Bold"/>
                <a:ea typeface="29LT Azer Bold"/>
                <a:cs typeface="29LT Azer Bold"/>
                <a:sym typeface="29LT Azer Bold"/>
                <a:rtl val="true"/>
              </a:rPr>
              <a:t>﻿﻿كلما تطورت المجتمعات, تطورت معها فكرة الحقوق والحريات.</a:t>
            </a:r>
          </a:p>
          <a:p>
            <a:pPr algn="ctr" rtl="true">
              <a:lnSpc>
                <a:spcPts val="6300"/>
              </a:lnSpc>
              <a:spcBef>
                <a:spcPct val="0"/>
              </a:spcBef>
            </a:pPr>
            <a:r>
              <a:rPr lang="ar-EG" b="true" sz="4500">
                <a:solidFill>
                  <a:srgbClr val="000000"/>
                </a:solidFill>
                <a:latin typeface="29LT Azer Bold"/>
                <a:ea typeface="29LT Azer Bold"/>
                <a:cs typeface="29LT Azer Bold"/>
                <a:sym typeface="29LT Azer Bold"/>
                <a:rtl val="true"/>
              </a:rPr>
              <a:t>﻿﻿مرّت حقوق الإنسان بمراحل تاريخية متعددة.</a:t>
            </a:r>
          </a:p>
          <a:p>
            <a:pPr algn="ctr" rtl="true">
              <a:lnSpc>
                <a:spcPts val="6300"/>
              </a:lnSpc>
              <a:spcBef>
                <a:spcPct val="0"/>
              </a:spcBef>
            </a:pPr>
            <a:r>
              <a:rPr lang="ar-EG" b="true" sz="4500">
                <a:solidFill>
                  <a:srgbClr val="000000"/>
                </a:solidFill>
                <a:latin typeface="29LT Azer Bold"/>
                <a:ea typeface="29LT Azer Bold"/>
                <a:cs typeface="29LT Azer Bold"/>
                <a:sym typeface="29LT Azer Bold"/>
                <a:rtl val="true"/>
              </a:rPr>
              <a:t>﻿﻿بدأت من الحضارات القديمة، ثم تطورت في العصور الوسطى، وصولًا إلى العصر الحديث.</a:t>
            </a:r>
          </a:p>
          <a:p>
            <a:pPr algn="ctr" rtl="true">
              <a:lnSpc>
                <a:spcPts val="6300"/>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2509009" y="3338620"/>
            <a:ext cx="13838848" cy="5505450"/>
          </a:xfrm>
          <a:prstGeom prst="rect">
            <a:avLst/>
          </a:prstGeom>
        </p:spPr>
        <p:txBody>
          <a:bodyPr anchor="t" rtlCol="false" tIns="0" lIns="0" bIns="0" rIns="0">
            <a:spAutoFit/>
          </a:bodyPr>
          <a:lstStyle/>
          <a:p>
            <a:pPr algn="ctr" rtl="true">
              <a:lnSpc>
                <a:spcPts val="6299"/>
              </a:lnSpc>
            </a:pPr>
          </a:p>
          <a:p>
            <a:pPr algn="ctr" rtl="true">
              <a:lnSpc>
                <a:spcPts val="6299"/>
              </a:lnSpc>
            </a:pPr>
            <a:r>
              <a:rPr lang="ar-EG" b="true" sz="4499">
                <a:solidFill>
                  <a:srgbClr val="000000"/>
                </a:solidFill>
                <a:latin typeface="29LT Azer Bold"/>
                <a:ea typeface="29LT Azer Bold"/>
                <a:cs typeface="29LT Azer Bold"/>
                <a:sym typeface="29LT Azer Bold"/>
                <a:rtl val="true"/>
              </a:rPr>
              <a:t>ظهرت بدايات الاهتمام بحقوق الإنسان في الحضارات القديمة.</a:t>
            </a:r>
          </a:p>
          <a:p>
            <a:pPr algn="ctr" rtl="true">
              <a:lnSpc>
                <a:spcPts val="6299"/>
              </a:lnSpc>
            </a:pPr>
            <a:r>
              <a:rPr lang="ar-EG" b="true" sz="4499">
                <a:solidFill>
                  <a:srgbClr val="000000"/>
                </a:solidFill>
                <a:latin typeface="29LT Azer Bold"/>
                <a:ea typeface="29LT Azer Bold"/>
                <a:cs typeface="29LT Azer Bold"/>
                <a:sym typeface="29LT Azer Bold"/>
                <a:rtl val="true"/>
              </a:rPr>
              <a:t>من أبرزها حضارات بلاد الرافدين ووادي النيل.</a:t>
            </a:r>
          </a:p>
          <a:p>
            <a:pPr algn="ctr" rtl="true">
              <a:lnSpc>
                <a:spcPts val="6299"/>
              </a:lnSpc>
            </a:pPr>
            <a:r>
              <a:rPr lang="ar-EG" b="true" sz="4499">
                <a:solidFill>
                  <a:srgbClr val="000000"/>
                </a:solidFill>
                <a:latin typeface="29LT Azer Bold"/>
                <a:ea typeface="29LT Azer Bold"/>
                <a:cs typeface="29LT Azer Bold"/>
                <a:sym typeface="29LT Azer Bold"/>
                <a:rtl val="true"/>
              </a:rPr>
              <a:t>ارتبطت الحقوق آنذاك بطبيعة النظام السياسي</a:t>
            </a:r>
          </a:p>
          <a:p>
            <a:pPr algn="ctr" rtl="true">
              <a:lnSpc>
                <a:spcPts val="6299"/>
              </a:lnSpc>
            </a:pPr>
            <a:r>
              <a:rPr lang="ar-EG" b="true" sz="4499">
                <a:solidFill>
                  <a:srgbClr val="000000"/>
                </a:solidFill>
                <a:latin typeface="29LT Azer Bold"/>
                <a:ea typeface="29LT Azer Bold"/>
                <a:cs typeface="29LT Azer Bold"/>
                <a:sym typeface="29LT Azer Bold"/>
                <a:rtl val="true"/>
              </a:rPr>
              <a:t>والطبقات الاجتماعية.</a:t>
            </a:r>
          </a:p>
          <a:p>
            <a:pPr algn="ctr" rtl="true">
              <a:lnSpc>
                <a:spcPts val="6299"/>
              </a:lnSpc>
            </a:pPr>
            <a:r>
              <a:rPr lang="ar-EG" b="true" sz="4499">
                <a:solidFill>
                  <a:srgbClr val="000000"/>
                </a:solidFill>
                <a:latin typeface="29LT Azer Bold"/>
                <a:ea typeface="29LT Azer Bold"/>
                <a:cs typeface="29LT Azer Bold"/>
                <a:sym typeface="29LT Azer Bold"/>
                <a:rtl val="true"/>
              </a:rPr>
              <a:t>كانت الحقوق والامتيازات تختلف بحسب مكانة الفرد في المجتمع.</a:t>
            </a:r>
          </a:p>
          <a:p>
            <a:pPr algn="ctr" rtl="true">
              <a:lnSpc>
                <a:spcPts val="6299"/>
              </a:lnSpc>
              <a:spcBef>
                <a:spcPct val="0"/>
              </a:spcBef>
            </a:pPr>
          </a:p>
        </p:txBody>
      </p:sp>
      <p:sp>
        <p:nvSpPr>
          <p:cNvPr name="TextBox 7" id="7"/>
          <p:cNvSpPr txBox="true"/>
          <p:nvPr/>
        </p:nvSpPr>
        <p:spPr>
          <a:xfrm rot="0">
            <a:off x="2049163" y="1592897"/>
            <a:ext cx="14758541" cy="1120763"/>
          </a:xfrm>
          <a:prstGeom prst="rect">
            <a:avLst/>
          </a:prstGeom>
        </p:spPr>
        <p:txBody>
          <a:bodyPr anchor="t" rtlCol="false" tIns="0" lIns="0" bIns="0" rIns="0">
            <a:spAutoFit/>
          </a:bodyPr>
          <a:lstStyle/>
          <a:p>
            <a:pPr algn="ctr" rtl="true">
              <a:lnSpc>
                <a:spcPts val="9100"/>
              </a:lnSpc>
            </a:pPr>
            <a:r>
              <a:rPr lang="ar-EG" b="true" sz="6500">
                <a:solidFill>
                  <a:srgbClr val="000000"/>
                </a:solidFill>
                <a:latin typeface="Noto Kufi Arabic Bold"/>
                <a:ea typeface="Noto Kufi Arabic Bold"/>
                <a:cs typeface="Noto Kufi Arabic Bold"/>
                <a:sym typeface="Noto Kufi Arabic Bold"/>
                <a:rtl val="true"/>
              </a:rPr>
              <a:t> </a:t>
            </a:r>
            <a:r>
              <a:rPr lang="ar-EG" b="true" sz="6500">
                <a:solidFill>
                  <a:srgbClr val="000000"/>
                </a:solidFill>
                <a:latin typeface="Noto Kufi Arabic Bold"/>
                <a:ea typeface="Noto Kufi Arabic Bold"/>
                <a:cs typeface="Noto Kufi Arabic Bold"/>
                <a:sym typeface="Noto Kufi Arabic Bold"/>
                <a:rtl val="true"/>
              </a:rPr>
              <a:t>حقوق الإنسان في الحضارات القديمة</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34008" y="3200400"/>
            <a:ext cx="17080557" cy="7086600"/>
          </a:xfrm>
          <a:prstGeom prst="rect">
            <a:avLst/>
          </a:prstGeom>
        </p:spPr>
        <p:txBody>
          <a:bodyPr anchor="t" rtlCol="false" tIns="0" lIns="0" bIns="0" rIns="0">
            <a:spAutoFit/>
          </a:bodyPr>
          <a:lstStyle/>
          <a:p>
            <a:pPr algn="ctr" rtl="true">
              <a:lnSpc>
                <a:spcPts val="6299"/>
              </a:lnSpc>
            </a:pPr>
          </a:p>
          <a:p>
            <a:pPr algn="ctr" rtl="true">
              <a:lnSpc>
                <a:spcPts val="6299"/>
              </a:lnSpc>
            </a:pPr>
            <a:r>
              <a:rPr lang="ar-EG" b="true" sz="4499">
                <a:solidFill>
                  <a:srgbClr val="000000"/>
                </a:solidFill>
                <a:latin typeface="29LT Azer Bold"/>
                <a:ea typeface="29LT Azer Bold"/>
                <a:cs typeface="29LT Azer Bold"/>
                <a:sym typeface="29LT Azer Bold"/>
                <a:rtl val="true"/>
              </a:rPr>
              <a:t>في بلاد الرافدين كان المجتمع مقسمًا إلى طبقات، وتمتع الحكام والطبقات العليا بامتيازات</a:t>
            </a:r>
          </a:p>
          <a:p>
            <a:pPr algn="ctr" rtl="true">
              <a:lnSpc>
                <a:spcPts val="6299"/>
              </a:lnSpc>
            </a:pPr>
            <a:r>
              <a:rPr lang="ar-EG" b="true" sz="4499">
                <a:solidFill>
                  <a:srgbClr val="000000"/>
                </a:solidFill>
                <a:latin typeface="29LT Azer Bold"/>
                <a:ea typeface="29LT Azer Bold"/>
                <a:cs typeface="29LT Azer Bold"/>
                <a:sym typeface="29LT Azer Bold"/>
                <a:rtl val="true"/>
              </a:rPr>
              <a:t>واسعة.</a:t>
            </a:r>
          </a:p>
          <a:p>
            <a:pPr algn="ctr" rtl="true">
              <a:lnSpc>
                <a:spcPts val="6299"/>
              </a:lnSpc>
            </a:pPr>
            <a:r>
              <a:rPr lang="ar-EG" b="true" sz="4499">
                <a:solidFill>
                  <a:srgbClr val="000000"/>
                </a:solidFill>
                <a:latin typeface="29LT Azer Bold"/>
                <a:ea typeface="29LT Azer Bold"/>
                <a:cs typeface="29LT Azer Bold"/>
                <a:sym typeface="29LT Azer Bold"/>
                <a:rtl val="true"/>
              </a:rPr>
              <a:t>أما في وادي النيل فقد انقسم المجتمع إلى طبقات، منها الأسرة الحاكمة وأصحاب الأراضي</a:t>
            </a:r>
          </a:p>
          <a:p>
            <a:pPr algn="ctr" rtl="true">
              <a:lnSpc>
                <a:spcPts val="6299"/>
              </a:lnSpc>
            </a:pPr>
            <a:r>
              <a:rPr lang="ar-EG" b="true" sz="4499">
                <a:solidFill>
                  <a:srgbClr val="000000"/>
                </a:solidFill>
                <a:latin typeface="29LT Azer Bold"/>
                <a:ea typeface="29LT Azer Bold"/>
                <a:cs typeface="29LT Azer Bold"/>
                <a:sym typeface="29LT Azer Bold"/>
                <a:rtl val="true"/>
              </a:rPr>
              <a:t>والموظفون والعمال.</a:t>
            </a:r>
          </a:p>
          <a:p>
            <a:pPr algn="ctr" rtl="true">
              <a:lnSpc>
                <a:spcPts val="6299"/>
              </a:lnSpc>
            </a:pPr>
            <a:r>
              <a:rPr lang="ar-EG" b="true" sz="4499">
                <a:solidFill>
                  <a:srgbClr val="000000"/>
                </a:solidFill>
                <a:latin typeface="29LT Azer Bold"/>
                <a:ea typeface="29LT Azer Bold"/>
                <a:cs typeface="29LT Azer Bold"/>
                <a:sym typeface="29LT Azer Bold"/>
                <a:rtl val="true"/>
              </a:rPr>
              <a:t>كان النظام السياسي والديني يؤثر بشكل كبير في حقوق الأفراد وحرياتهم.</a:t>
            </a:r>
          </a:p>
          <a:p>
            <a:pPr algn="ctr" rtl="true">
              <a:lnSpc>
                <a:spcPts val="6299"/>
              </a:lnSpc>
            </a:pPr>
            <a:r>
              <a:rPr lang="ar-EG" b="true" sz="4499">
                <a:solidFill>
                  <a:srgbClr val="000000"/>
                </a:solidFill>
                <a:latin typeface="29LT Azer Bold"/>
                <a:ea typeface="29LT Azer Bold"/>
                <a:cs typeface="29LT Azer Bold"/>
                <a:sym typeface="29LT Azer Bold"/>
                <a:rtl val="true"/>
              </a:rPr>
              <a:t>لذلك كانت فكرة المساواة محدودة مقارنة</a:t>
            </a:r>
          </a:p>
          <a:p>
            <a:pPr algn="ctr" rtl="true">
              <a:lnSpc>
                <a:spcPts val="6299"/>
              </a:lnSpc>
            </a:pPr>
            <a:r>
              <a:rPr lang="ar-EG" b="true" sz="4499">
                <a:solidFill>
                  <a:srgbClr val="000000"/>
                </a:solidFill>
                <a:latin typeface="29LT Azer Bold"/>
                <a:ea typeface="29LT Azer Bold"/>
                <a:cs typeface="29LT Azer Bold"/>
                <a:sym typeface="29LT Azer Bold"/>
                <a:rtl val="true"/>
              </a:rPr>
              <a:t>بالمفهوم الحديث لحقوق الإنسان.</a:t>
            </a:r>
          </a:p>
          <a:p>
            <a:pPr algn="ctr" rtl="true">
              <a:lnSpc>
                <a:spcPts val="6299"/>
              </a:lnSpc>
              <a:spcBef>
                <a:spcPct val="0"/>
              </a:spcBef>
            </a:pPr>
          </a:p>
        </p:txBody>
      </p:sp>
      <p:sp>
        <p:nvSpPr>
          <p:cNvPr name="TextBox 7" id="7"/>
          <p:cNvSpPr txBox="true"/>
          <p:nvPr/>
        </p:nvSpPr>
        <p:spPr>
          <a:xfrm rot="0">
            <a:off x="3176826" y="914400"/>
            <a:ext cx="12406759" cy="3352165"/>
          </a:xfrm>
          <a:prstGeom prst="rect">
            <a:avLst/>
          </a:prstGeom>
        </p:spPr>
        <p:txBody>
          <a:bodyPr anchor="t" rtlCol="false" tIns="0" lIns="0" bIns="0" rIns="0">
            <a:spAutoFit/>
          </a:bodyPr>
          <a:lstStyle/>
          <a:p>
            <a:pPr algn="ctr" rtl="true">
              <a:lnSpc>
                <a:spcPts val="8959"/>
              </a:lnSpc>
            </a:pPr>
            <a:r>
              <a:rPr lang="ar-EG" b="true" sz="6399">
                <a:solidFill>
                  <a:srgbClr val="000000"/>
                </a:solidFill>
                <a:latin typeface="Noto Kufi Arabic Bold"/>
                <a:ea typeface="Noto Kufi Arabic Bold"/>
                <a:cs typeface="Noto Kufi Arabic Bold"/>
                <a:sym typeface="Noto Kufi Arabic Bold"/>
                <a:rtl val="true"/>
              </a:rPr>
              <a:t>حقوق الإنسان في بلاد الرافدين</a:t>
            </a:r>
          </a:p>
          <a:p>
            <a:pPr algn="ctr" rtl="true">
              <a:lnSpc>
                <a:spcPts val="8959"/>
              </a:lnSpc>
            </a:pPr>
            <a:r>
              <a:rPr lang="ar-EG" b="true" sz="6399">
                <a:solidFill>
                  <a:srgbClr val="000000"/>
                </a:solidFill>
                <a:latin typeface="Noto Kufi Arabic Bold"/>
                <a:ea typeface="Noto Kufi Arabic Bold"/>
                <a:cs typeface="Noto Kufi Arabic Bold"/>
                <a:sym typeface="Noto Kufi Arabic Bold"/>
                <a:rtl val="true"/>
              </a:rPr>
              <a:t>ووادي النيل</a:t>
            </a:r>
          </a:p>
          <a:p>
            <a:pPr algn="ctr" rtl="true">
              <a:lnSpc>
                <a:spcPts val="8959"/>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704627" y="3313281"/>
            <a:ext cx="16869220" cy="6764574"/>
          </a:xfrm>
          <a:prstGeom prst="rect">
            <a:avLst/>
          </a:prstGeom>
        </p:spPr>
        <p:txBody>
          <a:bodyPr anchor="t" rtlCol="false" tIns="0" lIns="0" bIns="0" rIns="0">
            <a:spAutoFit/>
          </a:bodyPr>
          <a:lstStyle/>
          <a:p>
            <a:pPr algn="ctr" rtl="true">
              <a:lnSpc>
                <a:spcPts val="6724"/>
              </a:lnSpc>
            </a:pPr>
          </a:p>
          <a:p>
            <a:pPr algn="ctr" rtl="true">
              <a:lnSpc>
                <a:spcPts val="6724"/>
              </a:lnSpc>
            </a:pPr>
            <a:r>
              <a:rPr lang="ar-EG" b="true" sz="4803">
                <a:solidFill>
                  <a:srgbClr val="000000"/>
                </a:solidFill>
                <a:latin typeface="29LT Azer Bold"/>
                <a:ea typeface="29LT Azer Bold"/>
                <a:cs typeface="29LT Azer Bold"/>
                <a:sym typeface="29LT Azer Bold"/>
                <a:rtl val="true"/>
              </a:rPr>
              <a:t>انقسم المجتمع اليوناني إلى الأحرار والعبيد.</a:t>
            </a:r>
          </a:p>
          <a:p>
            <a:pPr algn="ctr" rtl="true">
              <a:lnSpc>
                <a:spcPts val="6724"/>
              </a:lnSpc>
            </a:pPr>
            <a:r>
              <a:rPr lang="ar-EG" b="true" sz="4803">
                <a:solidFill>
                  <a:srgbClr val="000000"/>
                </a:solidFill>
                <a:latin typeface="29LT Azer Bold"/>
                <a:ea typeface="29LT Azer Bold"/>
                <a:cs typeface="29LT Azer Bold"/>
                <a:sym typeface="29LT Azer Bold"/>
                <a:rtl val="true"/>
              </a:rPr>
              <a:t>تمتع الأحرار ببعض الحقوق السياسية والمشاركة في شؤون الحكم.</a:t>
            </a:r>
          </a:p>
          <a:p>
            <a:pPr algn="ctr" rtl="true">
              <a:lnSpc>
                <a:spcPts val="6724"/>
              </a:lnSpc>
            </a:pPr>
            <a:r>
              <a:rPr lang="ar-EG" b="true" sz="4803">
                <a:solidFill>
                  <a:srgbClr val="000000"/>
                </a:solidFill>
                <a:latin typeface="29LT Azer Bold"/>
                <a:ea typeface="29LT Azer Bold"/>
                <a:cs typeface="29LT Azer Bold"/>
                <a:sym typeface="29LT Azer Bold"/>
                <a:rtl val="true"/>
              </a:rPr>
              <a:t>لم تكن النساء تتمتع بالحقوق السياسية نفسه التي تمتع بها الرجال.</a:t>
            </a:r>
          </a:p>
          <a:p>
            <a:pPr algn="ctr" rtl="true">
              <a:lnSpc>
                <a:spcPts val="6724"/>
              </a:lnSpc>
            </a:pPr>
            <a:r>
              <a:rPr lang="ar-EG" b="true" sz="4803">
                <a:solidFill>
                  <a:srgbClr val="000000"/>
                </a:solidFill>
                <a:latin typeface="29LT Azer Bold"/>
                <a:ea typeface="29LT Azer Bold"/>
                <a:cs typeface="29LT Azer Bold"/>
                <a:sym typeface="29LT Azer Bold"/>
                <a:rtl val="true"/>
              </a:rPr>
              <a:t>كان العبيد محرومين من معظم</a:t>
            </a:r>
          </a:p>
          <a:p>
            <a:pPr algn="ctr" rtl="true">
              <a:lnSpc>
                <a:spcPts val="6724"/>
              </a:lnSpc>
            </a:pPr>
            <a:r>
              <a:rPr lang="ar-EG" b="true" sz="4803">
                <a:solidFill>
                  <a:srgbClr val="000000"/>
                </a:solidFill>
                <a:latin typeface="29LT Azer Bold"/>
                <a:ea typeface="29LT Azer Bold"/>
                <a:cs typeface="29LT Azer Bold"/>
                <a:sym typeface="29LT Azer Bold"/>
                <a:rtl val="true"/>
              </a:rPr>
              <a:t>الحقوق والحريات.</a:t>
            </a:r>
          </a:p>
          <a:p>
            <a:pPr algn="ctr" rtl="true">
              <a:lnSpc>
                <a:spcPts val="6724"/>
              </a:lnSpc>
            </a:pPr>
            <a:r>
              <a:rPr lang="ar-EG" b="true" sz="4803">
                <a:solidFill>
                  <a:srgbClr val="000000"/>
                </a:solidFill>
                <a:latin typeface="29LT Azer Bold"/>
                <a:ea typeface="29LT Azer Bold"/>
                <a:cs typeface="29LT Azer Bold"/>
                <a:sym typeface="29LT Azer Bold"/>
                <a:rtl val="true"/>
              </a:rPr>
              <a:t>لذلك بقيت حقوق اإحمان مرتبطة بالطبقة</a:t>
            </a:r>
          </a:p>
          <a:p>
            <a:pPr algn="ctr" rtl="true">
              <a:lnSpc>
                <a:spcPts val="6724"/>
              </a:lnSpc>
              <a:spcBef>
                <a:spcPct val="0"/>
              </a:spcBef>
            </a:pPr>
          </a:p>
        </p:txBody>
      </p:sp>
      <p:sp>
        <p:nvSpPr>
          <p:cNvPr name="TextBox 7" id="7"/>
          <p:cNvSpPr txBox="true"/>
          <p:nvPr/>
        </p:nvSpPr>
        <p:spPr>
          <a:xfrm rot="0">
            <a:off x="9139238" y="4264978"/>
            <a:ext cx="9525" cy="1576069"/>
          </a:xfrm>
          <a:prstGeom prst="rect">
            <a:avLst/>
          </a:prstGeom>
        </p:spPr>
        <p:txBody>
          <a:bodyPr anchor="t" rtlCol="false" tIns="0" lIns="0" bIns="0" rIns="0">
            <a:spAutoFit/>
          </a:bodyPr>
          <a:lstStyle/>
          <a:p>
            <a:pPr algn="ctr" rtl="true">
              <a:lnSpc>
                <a:spcPts val="12880"/>
              </a:lnSpc>
              <a:spcBef>
                <a:spcPct val="0"/>
              </a:spcBef>
            </a:pPr>
          </a:p>
        </p:txBody>
      </p:sp>
      <p:sp>
        <p:nvSpPr>
          <p:cNvPr name="TextBox 8" id="8"/>
          <p:cNvSpPr txBox="true"/>
          <p:nvPr/>
        </p:nvSpPr>
        <p:spPr>
          <a:xfrm rot="0">
            <a:off x="2573166" y="1624288"/>
            <a:ext cx="13132142" cy="1219835"/>
          </a:xfrm>
          <a:prstGeom prst="rect">
            <a:avLst/>
          </a:prstGeom>
        </p:spPr>
        <p:txBody>
          <a:bodyPr anchor="t" rtlCol="false" tIns="0" lIns="0" bIns="0" rIns="0">
            <a:spAutoFit/>
          </a:bodyPr>
          <a:lstStyle/>
          <a:p>
            <a:pPr algn="ctr" rtl="true">
              <a:lnSpc>
                <a:spcPts val="9939"/>
              </a:lnSpc>
              <a:spcBef>
                <a:spcPct val="0"/>
              </a:spcBef>
            </a:pPr>
            <a:r>
              <a:rPr lang="ar-EG" b="true" sz="7099">
                <a:solidFill>
                  <a:srgbClr val="000000"/>
                </a:solidFill>
                <a:latin typeface="Noto Kufi Arabic Bold"/>
                <a:ea typeface="Noto Kufi Arabic Bold"/>
                <a:cs typeface="Noto Kufi Arabic Bold"/>
                <a:sym typeface="Noto Kufi Arabic Bold"/>
                <a:rtl val="true"/>
              </a:rPr>
              <a:t>حقوق الإنسان عند الإغريق</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715186" y="3186506"/>
            <a:ext cx="14475768" cy="6764655"/>
          </a:xfrm>
          <a:prstGeom prst="rect">
            <a:avLst/>
          </a:prstGeom>
        </p:spPr>
        <p:txBody>
          <a:bodyPr anchor="t" rtlCol="false" tIns="0" lIns="0" bIns="0" rIns="0">
            <a:spAutoFit/>
          </a:bodyPr>
          <a:lstStyle/>
          <a:p>
            <a:pPr algn="ctr" rtl="true">
              <a:lnSpc>
                <a:spcPts val="6719"/>
              </a:lnSpc>
            </a:pPr>
          </a:p>
          <a:p>
            <a:pPr algn="ctr" rtl="true">
              <a:lnSpc>
                <a:spcPts val="6719"/>
              </a:lnSpc>
            </a:pPr>
            <a:r>
              <a:rPr lang="ar-EG" b="true" sz="4799">
                <a:solidFill>
                  <a:srgbClr val="000000"/>
                </a:solidFill>
                <a:latin typeface="29LT Azer Bold"/>
                <a:ea typeface="29LT Azer Bold"/>
                <a:cs typeface="29LT Azer Bold"/>
                <a:sym typeface="29LT Azer Bold"/>
                <a:rtl val="true"/>
              </a:rPr>
              <a:t>انقسم المجتمع الروماني إلى طبقات متعددة، أبرزها الأحرار والعبيد.</a:t>
            </a:r>
          </a:p>
          <a:p>
            <a:pPr algn="ctr" rtl="true">
              <a:lnSpc>
                <a:spcPts val="6719"/>
              </a:lnSpc>
            </a:pPr>
            <a:r>
              <a:rPr lang="ar-EG" b="true" sz="4799">
                <a:solidFill>
                  <a:srgbClr val="000000"/>
                </a:solidFill>
                <a:latin typeface="29LT Azer Bold"/>
                <a:ea typeface="29LT Azer Bold"/>
                <a:cs typeface="29LT Azer Bold"/>
                <a:sym typeface="29LT Azer Bold"/>
                <a:rtl val="true"/>
              </a:rPr>
              <a:t>تمتع المواطنون ببعض الحقوق</a:t>
            </a:r>
          </a:p>
          <a:p>
            <a:pPr algn="ctr" rtl="true">
              <a:lnSpc>
                <a:spcPts val="6719"/>
              </a:lnSpc>
            </a:pPr>
            <a:r>
              <a:rPr lang="ar-EG" b="true" sz="4799">
                <a:solidFill>
                  <a:srgbClr val="000000"/>
                </a:solidFill>
                <a:latin typeface="29LT Azer Bold"/>
                <a:ea typeface="29LT Azer Bold"/>
                <a:cs typeface="29LT Azer Bold"/>
                <a:sym typeface="29LT Azer Bold"/>
                <a:rtl val="true"/>
              </a:rPr>
              <a:t>المدنية والسياسية.</a:t>
            </a:r>
          </a:p>
          <a:p>
            <a:pPr algn="ctr" rtl="true">
              <a:lnSpc>
                <a:spcPts val="6719"/>
              </a:lnSpc>
            </a:pPr>
            <a:r>
              <a:rPr lang="ar-EG" b="true" sz="4799">
                <a:solidFill>
                  <a:srgbClr val="000000"/>
                </a:solidFill>
                <a:latin typeface="29LT Azer Bold"/>
                <a:ea typeface="29LT Azer Bold"/>
                <a:cs typeface="29LT Azer Bold"/>
                <a:sym typeface="29LT Azer Bold"/>
                <a:rtl val="true"/>
              </a:rPr>
              <a:t>كان للطبقة الحاكمة وأصحاب المكانة</a:t>
            </a:r>
          </a:p>
          <a:p>
            <a:pPr algn="ctr" rtl="true">
              <a:lnSpc>
                <a:spcPts val="6719"/>
              </a:lnSpc>
            </a:pPr>
            <a:r>
              <a:rPr lang="ar-EG" b="true" sz="4799">
                <a:solidFill>
                  <a:srgbClr val="000000"/>
                </a:solidFill>
                <a:latin typeface="29LT Azer Bold"/>
                <a:ea typeface="29LT Azer Bold"/>
                <a:cs typeface="29LT Azer Bold"/>
                <a:sym typeface="29LT Azer Bold"/>
                <a:rtl val="true"/>
              </a:rPr>
              <a:t>الاجتماعية نفوذ وامتيازات أكبر.</a:t>
            </a:r>
          </a:p>
          <a:p>
            <a:pPr algn="ctr" rtl="true">
              <a:lnSpc>
                <a:spcPts val="6719"/>
              </a:lnSpc>
            </a:pPr>
            <a:r>
              <a:rPr lang="ar-EG" b="true" sz="4799">
                <a:solidFill>
                  <a:srgbClr val="000000"/>
                </a:solidFill>
                <a:latin typeface="29LT Azer Bold"/>
                <a:ea typeface="29LT Azer Bold"/>
                <a:cs typeface="29LT Azer Bold"/>
                <a:sym typeface="29LT Azer Bold"/>
                <a:rtl val="true"/>
              </a:rPr>
              <a:t>ساهم تطور القانون الروماني في تنظيم بعض حقوق الأفراد وعلاقاتهم.</a:t>
            </a:r>
          </a:p>
          <a:p>
            <a:pPr algn="ctr" rtl="true">
              <a:lnSpc>
                <a:spcPts val="6719"/>
              </a:lnSpc>
              <a:spcBef>
                <a:spcPct val="0"/>
              </a:spcBef>
            </a:pPr>
          </a:p>
        </p:txBody>
      </p:sp>
      <p:sp>
        <p:nvSpPr>
          <p:cNvPr name="TextBox 7" id="7"/>
          <p:cNvSpPr txBox="true"/>
          <p:nvPr/>
        </p:nvSpPr>
        <p:spPr>
          <a:xfrm rot="0">
            <a:off x="1891979" y="1466942"/>
            <a:ext cx="14763082" cy="1120763"/>
          </a:xfrm>
          <a:prstGeom prst="rect">
            <a:avLst/>
          </a:prstGeom>
        </p:spPr>
        <p:txBody>
          <a:bodyPr anchor="t" rtlCol="false" tIns="0" lIns="0" bIns="0" rIns="0">
            <a:spAutoFit/>
          </a:bodyPr>
          <a:lstStyle/>
          <a:p>
            <a:pPr algn="ctr">
              <a:lnSpc>
                <a:spcPts val="9100"/>
              </a:lnSpc>
              <a:spcBef>
                <a:spcPct val="0"/>
              </a:spcBef>
            </a:pPr>
            <a:r>
              <a:rPr lang="en-US" b="true" sz="6500">
                <a:solidFill>
                  <a:srgbClr val="000000"/>
                </a:solidFill>
                <a:latin typeface="Noto Kufi Arabic Bold"/>
                <a:ea typeface="Noto Kufi Arabic Bold"/>
                <a:cs typeface="Noto Kufi Arabic Bold"/>
                <a:sym typeface="Noto Kufi Arabic Bold"/>
              </a:rPr>
              <a:t> </a:t>
            </a:r>
            <a:r>
              <a:rPr lang="ar-EG" b="true" sz="6500">
                <a:solidFill>
                  <a:srgbClr val="000000"/>
                </a:solidFill>
                <a:latin typeface="Noto Kufi Arabic Bold"/>
                <a:ea typeface="Noto Kufi Arabic Bold"/>
                <a:cs typeface="Noto Kufi Arabic Bold"/>
                <a:sym typeface="Noto Kufi Arabic Bold"/>
                <a:rtl val="true"/>
              </a:rPr>
              <a:t>حقوق الإنسان عند الرومان</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14711" y="3230353"/>
            <a:ext cx="18258383" cy="5916930"/>
          </a:xfrm>
          <a:prstGeom prst="rect">
            <a:avLst/>
          </a:prstGeom>
        </p:spPr>
        <p:txBody>
          <a:bodyPr anchor="t" rtlCol="false" tIns="0" lIns="0" bIns="0" rIns="0">
            <a:spAutoFit/>
          </a:bodyPr>
          <a:lstStyle/>
          <a:p>
            <a:pPr algn="ctr" rtl="true">
              <a:lnSpc>
                <a:spcPts val="6719"/>
              </a:lnSpc>
            </a:pPr>
            <a:r>
              <a:rPr lang="ar-EG" b="true" sz="4799">
                <a:solidFill>
                  <a:srgbClr val="000000"/>
                </a:solidFill>
                <a:latin typeface="29LT Azer Bold"/>
                <a:ea typeface="29LT Azer Bold"/>
                <a:cs typeface="29LT Azer Bold"/>
                <a:sym typeface="29LT Azer Bold"/>
                <a:rtl val="true"/>
              </a:rPr>
              <a:t>شهدت العصور الوسطى سيطرة قوية للسلطة</a:t>
            </a:r>
          </a:p>
          <a:p>
            <a:pPr algn="ctr" rtl="true">
              <a:lnSpc>
                <a:spcPts val="6719"/>
              </a:lnSpc>
            </a:pPr>
            <a:r>
              <a:rPr lang="ar-EG" b="true" sz="4799">
                <a:solidFill>
                  <a:srgbClr val="000000"/>
                </a:solidFill>
                <a:latin typeface="29LT Azer Bold"/>
                <a:ea typeface="29LT Azer Bold"/>
                <a:cs typeface="29LT Azer Bold"/>
                <a:sym typeface="29LT Azer Bold"/>
                <a:rtl val="true"/>
              </a:rPr>
              <a:t>الدينية والسياسية.</a:t>
            </a:r>
          </a:p>
          <a:p>
            <a:pPr algn="ctr" rtl="true">
              <a:lnSpc>
                <a:spcPts val="6719"/>
              </a:lnSpc>
            </a:pPr>
            <a:r>
              <a:rPr lang="ar-EG" b="true" sz="4799">
                <a:solidFill>
                  <a:srgbClr val="000000"/>
                </a:solidFill>
                <a:latin typeface="29LT Azer Bold"/>
                <a:ea typeface="29LT Azer Bold"/>
                <a:cs typeface="29LT Azer Bold"/>
                <a:sym typeface="29LT Azer Bold"/>
                <a:rtl val="true"/>
              </a:rPr>
              <a:t>خضع الأفراد بدرجات مختلفة لسلطة الحكام</a:t>
            </a:r>
          </a:p>
          <a:p>
            <a:pPr algn="ctr" rtl="true">
              <a:lnSpc>
                <a:spcPts val="6719"/>
              </a:lnSpc>
            </a:pPr>
            <a:r>
              <a:rPr lang="ar-EG" b="true" sz="4799">
                <a:solidFill>
                  <a:srgbClr val="000000"/>
                </a:solidFill>
                <a:latin typeface="29LT Azer Bold"/>
                <a:ea typeface="29LT Azer Bold"/>
                <a:cs typeface="29LT Azer Bold"/>
                <a:sym typeface="29LT Azer Bold"/>
                <a:rtl val="true"/>
              </a:rPr>
              <a:t>والنظام الإقطاعي.</a:t>
            </a:r>
          </a:p>
          <a:p>
            <a:pPr algn="ctr" rtl="true">
              <a:lnSpc>
                <a:spcPts val="6719"/>
              </a:lnSpc>
            </a:pPr>
            <a:r>
              <a:rPr lang="ar-EG" b="true" sz="4799">
                <a:solidFill>
                  <a:srgbClr val="000000"/>
                </a:solidFill>
                <a:latin typeface="29LT Azer Bold"/>
                <a:ea typeface="29LT Azer Bold"/>
                <a:cs typeface="29LT Azer Bold"/>
                <a:sym typeface="29LT Azer Bold"/>
                <a:rtl val="true"/>
              </a:rPr>
              <a:t>عانى الفلاحون والطبقات الضعيفة من قيود عديدة على حقوقهم.</a:t>
            </a:r>
          </a:p>
          <a:p>
            <a:pPr algn="ctr" rtl="true">
              <a:lnSpc>
                <a:spcPts val="6719"/>
              </a:lnSpc>
            </a:pPr>
            <a:r>
              <a:rPr lang="ar-EG" b="true" sz="4799">
                <a:solidFill>
                  <a:srgbClr val="000000"/>
                </a:solidFill>
                <a:latin typeface="29LT Azer Bold"/>
                <a:ea typeface="29LT Azer Bold"/>
                <a:cs typeface="29LT Azer Bold"/>
                <a:sym typeface="29LT Azer Bold"/>
                <a:rtl val="true"/>
              </a:rPr>
              <a:t>بدأت بعض الأفكار التي تطالب بتقييد سلطة الحاكم وحماية حقوة الأفراد بالظهور تدريجيًا.</a:t>
            </a:r>
          </a:p>
          <a:p>
            <a:pPr algn="ctr" rtl="true">
              <a:lnSpc>
                <a:spcPts val="6719"/>
              </a:lnSpc>
              <a:spcBef>
                <a:spcPct val="0"/>
              </a:spcBef>
            </a:pPr>
          </a:p>
        </p:txBody>
      </p:sp>
      <p:sp>
        <p:nvSpPr>
          <p:cNvPr name="TextBox 7" id="7"/>
          <p:cNvSpPr txBox="true"/>
          <p:nvPr/>
        </p:nvSpPr>
        <p:spPr>
          <a:xfrm rot="0">
            <a:off x="2161626" y="1216943"/>
            <a:ext cx="13964749" cy="1095318"/>
          </a:xfrm>
          <a:prstGeom prst="rect">
            <a:avLst/>
          </a:prstGeom>
        </p:spPr>
        <p:txBody>
          <a:bodyPr anchor="t" rtlCol="false" tIns="0" lIns="0" bIns="0" rIns="0">
            <a:spAutoFit/>
          </a:bodyPr>
          <a:lstStyle/>
          <a:p>
            <a:pPr algn="ctr" rtl="true">
              <a:lnSpc>
                <a:spcPts val="8928"/>
              </a:lnSpc>
              <a:spcBef>
                <a:spcPct val="0"/>
              </a:spcBef>
            </a:pPr>
            <a:r>
              <a:rPr lang="ar-EG" b="true" sz="6377">
                <a:solidFill>
                  <a:srgbClr val="000000"/>
                </a:solidFill>
                <a:latin typeface="Noto Kufi Arabic Bold"/>
                <a:ea typeface="Noto Kufi Arabic Bold"/>
                <a:cs typeface="Noto Kufi Arabic Bold"/>
                <a:sym typeface="Noto Kufi Arabic Bold"/>
                <a:rtl val="true"/>
              </a:rPr>
              <a:t>حقوق الإنسان في العصور الوسطى</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34008" y="1470820"/>
            <a:ext cx="16392352" cy="2209874"/>
          </a:xfrm>
          <a:prstGeom prst="rect">
            <a:avLst/>
          </a:prstGeom>
        </p:spPr>
        <p:txBody>
          <a:bodyPr anchor="t" rtlCol="false" tIns="0" lIns="0" bIns="0" rIns="0">
            <a:spAutoFit/>
          </a:bodyPr>
          <a:lstStyle/>
          <a:p>
            <a:pPr algn="ctr" rtl="true">
              <a:lnSpc>
                <a:spcPts val="8920"/>
              </a:lnSpc>
            </a:pPr>
            <a:r>
              <a:rPr lang="ar-EG" b="true" sz="6372">
                <a:solidFill>
                  <a:srgbClr val="000000"/>
                </a:solidFill>
                <a:latin typeface="Noto Kufi Arabic Bold"/>
                <a:ea typeface="Noto Kufi Arabic Bold"/>
                <a:cs typeface="Noto Kufi Arabic Bold"/>
                <a:sym typeface="Noto Kufi Arabic Bold"/>
                <a:rtl val="true"/>
              </a:rPr>
              <a:t>حقوق الإنسان في عصر النهضة</a:t>
            </a:r>
          </a:p>
          <a:p>
            <a:pPr algn="ctr" rtl="true">
              <a:lnSpc>
                <a:spcPts val="8920"/>
              </a:lnSpc>
              <a:spcBef>
                <a:spcPct val="0"/>
              </a:spcBef>
            </a:pPr>
            <a:r>
              <a:rPr lang="ar-EG" b="true" sz="6372">
                <a:solidFill>
                  <a:srgbClr val="000000"/>
                </a:solidFill>
                <a:latin typeface="Noto Kufi Arabic Bold"/>
                <a:ea typeface="Noto Kufi Arabic Bold"/>
                <a:cs typeface="Noto Kufi Arabic Bold"/>
                <a:sym typeface="Noto Kufi Arabic Bold"/>
                <a:rtl val="true"/>
              </a:rPr>
              <a:t>والعصر الحديث</a:t>
            </a:r>
          </a:p>
        </p:txBody>
      </p:sp>
      <p:sp>
        <p:nvSpPr>
          <p:cNvPr name="TextBox 7" id="7"/>
          <p:cNvSpPr txBox="true"/>
          <p:nvPr/>
        </p:nvSpPr>
        <p:spPr>
          <a:xfrm rot="0">
            <a:off x="253546" y="4370070"/>
            <a:ext cx="18106380" cy="5916930"/>
          </a:xfrm>
          <a:prstGeom prst="rect">
            <a:avLst/>
          </a:prstGeom>
        </p:spPr>
        <p:txBody>
          <a:bodyPr anchor="t" rtlCol="false" tIns="0" lIns="0" bIns="0" rIns="0">
            <a:spAutoFit/>
          </a:bodyPr>
          <a:lstStyle/>
          <a:p>
            <a:pPr algn="ctr" rtl="true">
              <a:lnSpc>
                <a:spcPts val="6719"/>
              </a:lnSpc>
            </a:pPr>
            <a:r>
              <a:rPr lang="ar-EG" b="true" sz="4800">
                <a:solidFill>
                  <a:srgbClr val="000000"/>
                </a:solidFill>
                <a:latin typeface="29LT Azer Bold"/>
                <a:ea typeface="29LT Azer Bold"/>
                <a:cs typeface="29LT Azer Bold"/>
                <a:sym typeface="29LT Azer Bold"/>
                <a:rtl val="true"/>
              </a:rPr>
              <a:t>شهد عصر النهضة تحولًا فكريًا مهمًا في مفهوم </a:t>
            </a:r>
            <a:r>
              <a:rPr lang="ar-EG" b="true" sz="4800">
                <a:solidFill>
                  <a:srgbClr val="000000"/>
                </a:solidFill>
                <a:latin typeface="29LT Azer Bold"/>
                <a:ea typeface="29LT Azer Bold"/>
                <a:cs typeface="29LT Azer Bold"/>
                <a:sym typeface="29LT Azer Bold"/>
                <a:rtl val="true"/>
              </a:rPr>
              <a:t>حقوق الإنسان.</a:t>
            </a:r>
          </a:p>
          <a:p>
            <a:pPr algn="ctr" rtl="true">
              <a:lnSpc>
                <a:spcPts val="6719"/>
              </a:lnSpc>
            </a:pPr>
            <a:r>
              <a:rPr lang="ar-EG" b="true" sz="4800">
                <a:solidFill>
                  <a:srgbClr val="000000"/>
                </a:solidFill>
                <a:latin typeface="29LT Azer Bold"/>
                <a:ea typeface="29LT Azer Bold"/>
                <a:cs typeface="29LT Azer Bold"/>
                <a:sym typeface="29LT Azer Bold"/>
                <a:rtl val="true"/>
              </a:rPr>
              <a:t>• ظهرت أفكار تدعو إلى حماية الحرية والحقوق الفردية وتقييد سلطة الحاكم.</a:t>
            </a:r>
          </a:p>
          <a:p>
            <a:pPr algn="ctr" rtl="true">
              <a:lnSpc>
                <a:spcPts val="6719"/>
              </a:lnSpc>
            </a:pPr>
            <a:r>
              <a:rPr lang="ar-EG" b="true" sz="4800">
                <a:solidFill>
                  <a:srgbClr val="000000"/>
                </a:solidFill>
                <a:latin typeface="29LT Azer Bold"/>
                <a:ea typeface="29LT Azer Bold"/>
                <a:cs typeface="29LT Azer Bold"/>
                <a:sym typeface="29LT Azer Bold"/>
                <a:rtl val="true"/>
              </a:rPr>
              <a:t>• من أبرز النظريات: نظرية العقد الاجتماعي، ونظرية القانون الطبيعي، ونظرية الاقتصاد الحر.</a:t>
            </a:r>
          </a:p>
          <a:p>
            <a:pPr algn="ctr" rtl="true">
              <a:lnSpc>
                <a:spcPts val="6719"/>
              </a:lnSpc>
            </a:pPr>
            <a:r>
              <a:rPr lang="ar-EG" b="true" sz="4800">
                <a:solidFill>
                  <a:srgbClr val="000000"/>
                </a:solidFill>
                <a:latin typeface="29LT Azer Bold"/>
                <a:ea typeface="29LT Azer Bold"/>
                <a:cs typeface="29LT Azer Bold"/>
                <a:sym typeface="29LT Azer Bold"/>
                <a:rtl val="true"/>
              </a:rPr>
              <a:t>• ساهمت هذه الأفكار في ترسيخ مفهوم الحقوق</a:t>
            </a:r>
          </a:p>
          <a:p>
            <a:pPr algn="ctr" rtl="true">
              <a:lnSpc>
                <a:spcPts val="6719"/>
              </a:lnSpc>
            </a:pPr>
            <a:r>
              <a:rPr lang="ar-EG" b="true" sz="4800">
                <a:solidFill>
                  <a:srgbClr val="000000"/>
                </a:solidFill>
                <a:latin typeface="29LT Azer Bold"/>
                <a:ea typeface="29LT Azer Bold"/>
                <a:cs typeface="29LT Azer Bold"/>
                <a:sym typeface="29LT Azer Bold"/>
                <a:rtl val="true"/>
              </a:rPr>
              <a:t>والحريات الحديثة.</a:t>
            </a:r>
          </a:p>
          <a:p>
            <a:pPr algn="ctr" rtl="true">
              <a:lnSpc>
                <a:spcPts val="6719"/>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5832008" y="515808"/>
            <a:ext cx="6401949" cy="1460495"/>
          </a:xfrm>
          <a:prstGeom prst="rect">
            <a:avLst/>
          </a:prstGeom>
        </p:spPr>
        <p:txBody>
          <a:bodyPr anchor="t" rtlCol="false" tIns="0" lIns="0" bIns="0" rIns="0">
            <a:spAutoFit/>
          </a:bodyPr>
          <a:lstStyle/>
          <a:p>
            <a:pPr algn="ctr" rtl="true">
              <a:lnSpc>
                <a:spcPts val="11900"/>
              </a:lnSpc>
              <a:spcBef>
                <a:spcPct val="0"/>
              </a:spcBef>
            </a:pPr>
            <a:r>
              <a:rPr lang="ar-EG" b="true" sz="8500">
                <a:solidFill>
                  <a:srgbClr val="000000"/>
                </a:solidFill>
                <a:latin typeface="Noto Kufi Arabic Bold"/>
                <a:ea typeface="Noto Kufi Arabic Bold"/>
                <a:cs typeface="Noto Kufi Arabic Bold"/>
                <a:sym typeface="Noto Kufi Arabic Bold"/>
                <a:rtl val="true"/>
              </a:rPr>
              <a:t>الخاتمة</a:t>
            </a:r>
          </a:p>
        </p:txBody>
      </p:sp>
      <p:sp>
        <p:nvSpPr>
          <p:cNvPr name="TextBox 7" id="7"/>
          <p:cNvSpPr txBox="true"/>
          <p:nvPr/>
        </p:nvSpPr>
        <p:spPr>
          <a:xfrm rot="0">
            <a:off x="507092" y="3341370"/>
            <a:ext cx="17475579" cy="5916930"/>
          </a:xfrm>
          <a:prstGeom prst="rect">
            <a:avLst/>
          </a:prstGeom>
        </p:spPr>
        <p:txBody>
          <a:bodyPr anchor="t" rtlCol="false" tIns="0" lIns="0" bIns="0" rIns="0">
            <a:spAutoFit/>
          </a:bodyPr>
          <a:lstStyle/>
          <a:p>
            <a:pPr algn="ctr" rtl="true">
              <a:lnSpc>
                <a:spcPts val="6719"/>
              </a:lnSpc>
            </a:pPr>
          </a:p>
          <a:p>
            <a:pPr algn="ctr" rtl="true">
              <a:lnSpc>
                <a:spcPts val="6719"/>
              </a:lnSpc>
            </a:pPr>
            <a:r>
              <a:rPr lang="ar-EG" b="true" sz="4800">
                <a:solidFill>
                  <a:srgbClr val="000000"/>
                </a:solidFill>
                <a:latin typeface="29LT Azer Bold"/>
                <a:ea typeface="29LT Azer Bold"/>
                <a:cs typeface="29LT Azer Bold"/>
                <a:sym typeface="29LT Azer Bold"/>
                <a:rtl val="true"/>
              </a:rPr>
              <a:t>في الختام، يتضح أن حقوق الإنسان تطورت عبر مراحل تاريخية طويلة، متأثرة بتطور المجتمعات والأنظمة السياسية والفكرية. ومن الحضارات القديمة إلى العصر الحديث، انتقلت فكرة حقوق الإنسان من حقوق محدودة مرتبطة بالطبقة والمكانة الاجتماعية إلى مفهوم أوسع يقوم على الحرية والمساواة والكرامة الإنسانية، لتصبح حقوق الإنسان اليوم أساسًا مهمًا لبناء مجتمع عادل ومستقر.</a:t>
            </a:r>
          </a:p>
          <a:p>
            <a:pPr algn="ctr" rtl="true">
              <a:lnSpc>
                <a:spcPts val="6719"/>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E9EEED"/>
        </a:solidFill>
      </p:bgPr>
    </p:bg>
    <p:spTree>
      <p:nvGrpSpPr>
        <p:cNvPr id="1" name=""/>
        <p:cNvGrpSpPr/>
        <p:nvPr/>
      </p:nvGrpSpPr>
      <p:grpSpPr>
        <a:xfrm>
          <a:off x="0" y="0"/>
          <a:ext cx="0" cy="0"/>
          <a:chOff x="0" y="0"/>
          <a:chExt cx="0" cy="0"/>
        </a:xfrm>
      </p:grpSpPr>
      <p:sp>
        <p:nvSpPr>
          <p:cNvPr name="Freeform 2" id="2"/>
          <p:cNvSpPr/>
          <p:nvPr/>
        </p:nvSpPr>
        <p:spPr>
          <a:xfrm flipH="false" flipV="false" rot="0">
            <a:off x="-1261483" y="8472026"/>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287180" y="-1049278"/>
            <a:ext cx="3390982" cy="3473072"/>
          </a:xfrm>
          <a:custGeom>
            <a:avLst/>
            <a:gdLst/>
            <a:ahLst/>
            <a:cxnLst/>
            <a:rect r="r" b="b" t="t" l="l"/>
            <a:pathLst>
              <a:path h="3473072" w="3390982">
                <a:moveTo>
                  <a:pt x="0" y="0"/>
                </a:moveTo>
                <a:lnTo>
                  <a:pt x="3390981" y="0"/>
                </a:lnTo>
                <a:lnTo>
                  <a:pt x="3390981" y="3473072"/>
                </a:lnTo>
                <a:lnTo>
                  <a:pt x="0" y="347307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53546" y="-730820"/>
            <a:ext cx="2923280" cy="1924050"/>
          </a:xfrm>
          <a:custGeom>
            <a:avLst/>
            <a:gdLst/>
            <a:ahLst/>
            <a:cxnLst/>
            <a:rect r="r" b="b" t="t" l="l"/>
            <a:pathLst>
              <a:path h="1924050" w="2923280">
                <a:moveTo>
                  <a:pt x="2923280" y="1924050"/>
                </a:moveTo>
                <a:lnTo>
                  <a:pt x="0" y="1924050"/>
                </a:lnTo>
                <a:lnTo>
                  <a:pt x="0" y="0"/>
                </a:lnTo>
                <a:lnTo>
                  <a:pt x="2923280" y="0"/>
                </a:lnTo>
                <a:lnTo>
                  <a:pt x="2923280" y="192405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5364720" y="8989136"/>
            <a:ext cx="2923280" cy="1924050"/>
          </a:xfrm>
          <a:custGeom>
            <a:avLst/>
            <a:gdLst/>
            <a:ahLst/>
            <a:cxnLst/>
            <a:rect r="r" b="b" t="t" l="l"/>
            <a:pathLst>
              <a:path h="1924050" w="2923280">
                <a:moveTo>
                  <a:pt x="0" y="0"/>
                </a:moveTo>
                <a:lnTo>
                  <a:pt x="2923280" y="0"/>
                </a:lnTo>
                <a:lnTo>
                  <a:pt x="2923280" y="1924050"/>
                </a:lnTo>
                <a:lnTo>
                  <a:pt x="0" y="19240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4371828" y="3430129"/>
            <a:ext cx="10539268" cy="3083842"/>
          </a:xfrm>
          <a:prstGeom prst="rect">
            <a:avLst/>
          </a:prstGeom>
        </p:spPr>
        <p:txBody>
          <a:bodyPr anchor="t" rtlCol="false" tIns="0" lIns="0" bIns="0" rIns="0">
            <a:spAutoFit/>
          </a:bodyPr>
          <a:lstStyle/>
          <a:p>
            <a:pPr algn="ctr" rtl="true">
              <a:lnSpc>
                <a:spcPts val="25242"/>
              </a:lnSpc>
              <a:spcBef>
                <a:spcPct val="0"/>
              </a:spcBef>
            </a:pPr>
            <a:r>
              <a:rPr lang="ar-EG" b="true" sz="18030">
                <a:solidFill>
                  <a:srgbClr val="000000"/>
                </a:solidFill>
                <a:latin typeface="Noto Kufi Arabic Bold"/>
                <a:ea typeface="Noto Kufi Arabic Bold"/>
                <a:cs typeface="Noto Kufi Arabic Bold"/>
                <a:sym typeface="Noto Kufi Arabic Bold"/>
                <a:rtl val="true"/>
              </a:rPr>
              <a:t>شكرا لكم</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DAHVTX1SaiU</dc:identifier>
  <dcterms:modified xsi:type="dcterms:W3CDTF">2011-08-01T06:04:30Z</dcterms:modified>
  <cp:revision>1</cp:revision>
  <dc:title>Presentation from Template</dc:title>
</cp:coreProperties>
</file>