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Noto Kufi Arabic Bold" charset="0"/>
      <p:regular r:id="rId12"/>
    </p:embeddedFont>
    <p:embeddedFont>
      <p:font typeface="Open Sans Bold" charset="0"/>
      <p:regular r:id="rId13"/>
    </p:embeddedFont>
    <p:embeddedFont>
      <p:font typeface="Calibri" pitchFamily="34" charset="0"/>
      <p:regular r:id="rId14"/>
      <p:bold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49" d="100"/>
          <a:sy n="49" d="100"/>
        </p:scale>
        <p:origin x="-576" y="-3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emf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emf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emf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emf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emf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emf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972712" y="3886598"/>
            <a:ext cx="14200519" cy="5712875"/>
            <a:chOff x="0" y="0"/>
            <a:chExt cx="2020381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20381" cy="812800"/>
            </a:xfrm>
            <a:custGeom>
              <a:avLst/>
              <a:gdLst/>
              <a:ahLst/>
              <a:cxnLst/>
              <a:rect l="l" t="t" r="r" b="b"/>
              <a:pathLst>
                <a:path w="2020381" h="812800">
                  <a:moveTo>
                    <a:pt x="1010190" y="0"/>
                  </a:moveTo>
                  <a:cubicBezTo>
                    <a:pt x="452278" y="0"/>
                    <a:pt x="0" y="181951"/>
                    <a:pt x="0" y="406400"/>
                  </a:cubicBezTo>
                  <a:cubicBezTo>
                    <a:pt x="0" y="630849"/>
                    <a:pt x="452278" y="812800"/>
                    <a:pt x="1010190" y="812800"/>
                  </a:cubicBezTo>
                  <a:cubicBezTo>
                    <a:pt x="1568103" y="812800"/>
                    <a:pt x="2020381" y="630849"/>
                    <a:pt x="2020381" y="406400"/>
                  </a:cubicBezTo>
                  <a:cubicBezTo>
                    <a:pt x="2020381" y="181951"/>
                    <a:pt x="1568103" y="0"/>
                    <a:pt x="1010190" y="0"/>
                  </a:cubicBezTo>
                  <a:close/>
                </a:path>
              </a:pathLst>
            </a:custGeom>
            <a:solidFill>
              <a:srgbClr val="C5DAD3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189411" y="38100"/>
              <a:ext cx="1641559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1261483" y="7253848"/>
            <a:ext cx="4580366" cy="4691251"/>
          </a:xfrm>
          <a:custGeom>
            <a:avLst/>
            <a:gdLst/>
            <a:ahLst/>
            <a:cxnLst/>
            <a:rect l="l" t="t" r="r" b="b"/>
            <a:pathLst>
              <a:path w="4580366" h="4691251">
                <a:moveTo>
                  <a:pt x="0" y="0"/>
                </a:moveTo>
                <a:lnTo>
                  <a:pt x="4580366" y="0"/>
                </a:lnTo>
                <a:lnTo>
                  <a:pt x="4580366" y="4691250"/>
                </a:lnTo>
                <a:lnTo>
                  <a:pt x="0" y="46912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4969117" y="-1316925"/>
            <a:ext cx="4580366" cy="4691251"/>
          </a:xfrm>
          <a:custGeom>
            <a:avLst/>
            <a:gdLst/>
            <a:ahLst/>
            <a:cxnLst/>
            <a:rect l="l" t="t" r="r" b="b"/>
            <a:pathLst>
              <a:path w="4580366" h="4691251">
                <a:moveTo>
                  <a:pt x="0" y="0"/>
                </a:moveTo>
                <a:lnTo>
                  <a:pt x="4580366" y="0"/>
                </a:lnTo>
                <a:lnTo>
                  <a:pt x="4580366" y="4691250"/>
                </a:lnTo>
                <a:lnTo>
                  <a:pt x="0" y="46912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364720" y="8989136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0" y="0"/>
                </a:moveTo>
                <a:lnTo>
                  <a:pt x="2923280" y="0"/>
                </a:lnTo>
                <a:lnTo>
                  <a:pt x="2923280" y="1924050"/>
                </a:lnTo>
                <a:lnTo>
                  <a:pt x="0" y="19240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H="1" flipV="1">
            <a:off x="253546" y="-730820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2923280" y="1924050"/>
                </a:moveTo>
                <a:lnTo>
                  <a:pt x="0" y="1924050"/>
                </a:lnTo>
                <a:lnTo>
                  <a:pt x="0" y="0"/>
                </a:lnTo>
                <a:lnTo>
                  <a:pt x="2923280" y="0"/>
                </a:lnTo>
                <a:lnTo>
                  <a:pt x="2923280" y="192405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4051957" y="394769"/>
            <a:ext cx="10042029" cy="1974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15400"/>
              </a:lnSpc>
              <a:spcBef>
                <a:spcPct val="0"/>
              </a:spcBef>
            </a:pPr>
            <a:r>
              <a:rPr lang="ar-IQ" sz="11000" b="1" dirty="0" smtClean="0">
                <a:solidFill>
                  <a:srgbClr val="000000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النَّحُو</a:t>
            </a:r>
            <a:endParaRPr lang="ar-EG" sz="11000" b="1" dirty="0">
              <a:solidFill>
                <a:srgbClr val="000000"/>
              </a:solidFill>
              <a:latin typeface="Noto Kufi Arabic Bold"/>
              <a:ea typeface="Noto Kufi Arabic Bold"/>
              <a:cs typeface="Noto Kufi Arabic Bold"/>
              <a:sym typeface="Noto Kufi Arabic Bold"/>
              <a:rtl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3656707" y="5217663"/>
            <a:ext cx="10974586" cy="3658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7279"/>
              </a:lnSpc>
            </a:pPr>
            <a:r>
              <a:rPr lang="ar-EG" sz="5199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  <a:rtl/>
              </a:rPr>
              <a:t>جامعة بغداد كلية_ العلوم الاسلامية</a:t>
            </a:r>
          </a:p>
          <a:p>
            <a:pPr algn="ctr" rtl="1">
              <a:lnSpc>
                <a:spcPts val="7279"/>
              </a:lnSpc>
            </a:pPr>
            <a:r>
              <a:rPr lang="ar-EG" sz="5199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  <a:rtl/>
              </a:rPr>
              <a:t> قسم اللغة العربية_ المرحلة </a:t>
            </a:r>
            <a:r>
              <a:rPr lang="ar-IQ" sz="5199" b="1" dirty="0" smtClean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  <a:rtl/>
              </a:rPr>
              <a:t>الأولى</a:t>
            </a:r>
            <a:r>
              <a:rPr lang="ar-EG" sz="5199" b="1" dirty="0" smtClean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  <a:rtl/>
              </a:rPr>
              <a:t> </a:t>
            </a:r>
            <a:endParaRPr lang="ar-EG" sz="5199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  <a:rtl/>
            </a:endParaRPr>
          </a:p>
          <a:p>
            <a:pPr algn="ctr" rtl="1">
              <a:lnSpc>
                <a:spcPts val="7279"/>
              </a:lnSpc>
            </a:pPr>
            <a:r>
              <a:rPr lang="ar-IQ" sz="5199" b="1" dirty="0" err="1" smtClean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  <a:rtl/>
              </a:rPr>
              <a:t>أ.د</a:t>
            </a:r>
            <a:r>
              <a:rPr lang="ar-IQ" sz="5199" b="1" dirty="0" smtClean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  <a:rtl/>
              </a:rPr>
              <a:t> سلمان عباس عبد</a:t>
            </a:r>
            <a:endParaRPr lang="ar-EG" sz="5199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  <a:rtl/>
            </a:endParaRPr>
          </a:p>
          <a:p>
            <a:pPr algn="ctr" rtl="1">
              <a:lnSpc>
                <a:spcPts val="7279"/>
              </a:lnSpc>
            </a:pPr>
            <a:endParaRPr lang="ar-EG" sz="5199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  <a:rtl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261483" y="8472026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359220" y="-1005525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3"/>
                </a:lnTo>
                <a:lnTo>
                  <a:pt x="0" y="34730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 flipV="1">
            <a:off x="253546" y="-730820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2923280" y="1924050"/>
                </a:moveTo>
                <a:lnTo>
                  <a:pt x="0" y="1924050"/>
                </a:lnTo>
                <a:lnTo>
                  <a:pt x="0" y="0"/>
                </a:lnTo>
                <a:lnTo>
                  <a:pt x="2923280" y="0"/>
                </a:lnTo>
                <a:lnTo>
                  <a:pt x="2923280" y="192405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364720" y="8989136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0" y="0"/>
                </a:moveTo>
                <a:lnTo>
                  <a:pt x="2923280" y="0"/>
                </a:lnTo>
                <a:lnTo>
                  <a:pt x="2923280" y="1924050"/>
                </a:lnTo>
                <a:lnTo>
                  <a:pt x="0" y="19240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959620" y="3051555"/>
            <a:ext cx="14368760" cy="4847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6300"/>
              </a:lnSpc>
            </a:pPr>
            <a:endParaRPr dirty="0"/>
          </a:p>
          <a:p>
            <a:pPr algn="ctr" rtl="1">
              <a:lnSpc>
                <a:spcPts val="6300"/>
              </a:lnSpc>
            </a:pPr>
            <a:r>
              <a:rPr lang="ar-IQ" sz="4500" b="1" dirty="0" smtClean="0">
                <a:solidFill>
                  <a:srgbClr val="000000"/>
                </a:solidFill>
                <a:latin typeface="29LT Azer Bold"/>
                <a:ea typeface="29LT Azer Bold"/>
                <a:cs typeface="29LT Azer Bold"/>
                <a:sym typeface="29LT Azer Bold"/>
                <a:rtl/>
              </a:rPr>
              <a:t> أَسبابُ نشأَةِ النَّحُو</a:t>
            </a:r>
            <a:endParaRPr lang="ar-EG" sz="4500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  <a:p>
            <a:pPr algn="ctr" rtl="1">
              <a:lnSpc>
                <a:spcPts val="6300"/>
              </a:lnSpc>
              <a:spcBef>
                <a:spcPct val="0"/>
              </a:spcBef>
            </a:pPr>
            <a:r>
              <a:rPr lang="ar-IQ" sz="4500" b="1" dirty="0" smtClean="0">
                <a:solidFill>
                  <a:srgbClr val="000000"/>
                </a:solidFill>
                <a:latin typeface="29LT Azer Bold"/>
                <a:ea typeface="29LT Azer Bold"/>
                <a:cs typeface="29LT Azer Bold"/>
                <a:sym typeface="29LT Azer Bold"/>
                <a:rtl/>
              </a:rPr>
              <a:t>العوامل الدينية</a:t>
            </a:r>
          </a:p>
          <a:p>
            <a:pPr algn="ctr" rtl="1">
              <a:lnSpc>
                <a:spcPts val="6300"/>
              </a:lnSpc>
              <a:spcBef>
                <a:spcPct val="0"/>
              </a:spcBef>
            </a:pPr>
            <a:r>
              <a:rPr lang="ar-IQ" sz="4500" b="1" dirty="0" smtClean="0">
                <a:solidFill>
                  <a:srgbClr val="000000"/>
                </a:solidFill>
                <a:latin typeface="29LT Azer Bold"/>
                <a:ea typeface="29LT Azer Bold"/>
                <a:cs typeface="29LT Azer Bold"/>
                <a:sym typeface="29LT Azer Bold"/>
                <a:rtl/>
              </a:rPr>
              <a:t>العوامل السياسية</a:t>
            </a:r>
          </a:p>
          <a:p>
            <a:pPr algn="ctr" rtl="1">
              <a:lnSpc>
                <a:spcPts val="6300"/>
              </a:lnSpc>
              <a:spcBef>
                <a:spcPct val="0"/>
              </a:spcBef>
            </a:pPr>
            <a:r>
              <a:rPr lang="ar-IQ" sz="4500" b="1" dirty="0" smtClean="0">
                <a:solidFill>
                  <a:srgbClr val="000000"/>
                </a:solidFill>
                <a:latin typeface="29LT Azer Bold"/>
                <a:ea typeface="29LT Azer Bold"/>
                <a:cs typeface="29LT Azer Bold"/>
                <a:sym typeface="29LT Azer Bold"/>
                <a:rtl/>
              </a:rPr>
              <a:t>ظاهرة اللَّحْن</a:t>
            </a:r>
            <a:endParaRPr lang="ar-EG" sz="4500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  <a:p>
            <a:pPr algn="ctr" rtl="1">
              <a:lnSpc>
                <a:spcPts val="6300"/>
              </a:lnSpc>
              <a:spcBef>
                <a:spcPct val="0"/>
              </a:spcBef>
            </a:pPr>
            <a:endParaRPr lang="ar-EG" sz="4500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631190" y="663871"/>
            <a:ext cx="14728030" cy="22057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8570"/>
              </a:lnSpc>
            </a:pPr>
            <a:r>
              <a:rPr lang="ar-IQ" sz="6121" b="1" dirty="0" smtClean="0">
                <a:solidFill>
                  <a:srgbClr val="000000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 نشأة النَّحُو</a:t>
            </a:r>
            <a:endParaRPr lang="ar-EG" sz="6121" b="1" dirty="0">
              <a:solidFill>
                <a:srgbClr val="000000"/>
              </a:solidFill>
              <a:latin typeface="Noto Kufi Arabic Bold"/>
              <a:ea typeface="Noto Kufi Arabic Bold"/>
              <a:cs typeface="Noto Kufi Arabic Bold"/>
              <a:sym typeface="Noto Kufi Arabic Bold"/>
              <a:rtl/>
            </a:endParaRPr>
          </a:p>
          <a:p>
            <a:pPr algn="ctr" rtl="1">
              <a:lnSpc>
                <a:spcPts val="8570"/>
              </a:lnSpc>
              <a:spcBef>
                <a:spcPct val="0"/>
              </a:spcBef>
            </a:pPr>
            <a:r>
              <a:rPr lang="ar-IQ" sz="6121" b="1" dirty="0" smtClean="0">
                <a:solidFill>
                  <a:srgbClr val="000000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 </a:t>
            </a:r>
            <a:endParaRPr lang="ar-EG" sz="6121" b="1" dirty="0">
              <a:solidFill>
                <a:srgbClr val="000000"/>
              </a:solidFill>
              <a:latin typeface="Noto Kufi Arabic Bold"/>
              <a:ea typeface="Noto Kufi Arabic Bold"/>
              <a:cs typeface="Noto Kufi Arabic Bold"/>
              <a:sym typeface="Noto Kufi Arabic Bold"/>
              <a:rtl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261483" y="8472026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287180" y="-1049278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 flipV="1">
            <a:off x="253546" y="-730820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2923280" y="1924050"/>
                </a:moveTo>
                <a:lnTo>
                  <a:pt x="0" y="1924050"/>
                </a:lnTo>
                <a:lnTo>
                  <a:pt x="0" y="0"/>
                </a:lnTo>
                <a:lnTo>
                  <a:pt x="2923280" y="0"/>
                </a:lnTo>
                <a:lnTo>
                  <a:pt x="2923280" y="192405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364720" y="8989136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0" y="0"/>
                </a:moveTo>
                <a:lnTo>
                  <a:pt x="2923280" y="0"/>
                </a:lnTo>
                <a:lnTo>
                  <a:pt x="2923280" y="1924050"/>
                </a:lnTo>
                <a:lnTo>
                  <a:pt x="0" y="19240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837335" y="3522345"/>
            <a:ext cx="14613331" cy="1718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6719"/>
              </a:lnSpc>
            </a:pPr>
            <a:r>
              <a:rPr lang="ar-IQ" sz="4800" b="1" dirty="0" smtClean="0">
                <a:solidFill>
                  <a:srgbClr val="000000"/>
                </a:solidFill>
                <a:latin typeface="29LT Azer Bold"/>
                <a:ea typeface="29LT Azer Bold"/>
                <a:cs typeface="29LT Azer Bold"/>
                <a:sym typeface="29LT Azer Bold"/>
                <a:rtl/>
              </a:rPr>
              <a:t> </a:t>
            </a:r>
            <a:endParaRPr lang="ar-EG" sz="4800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  <a:p>
            <a:pPr algn="ctr" rtl="1">
              <a:lnSpc>
                <a:spcPts val="6719"/>
              </a:lnSpc>
              <a:spcBef>
                <a:spcPct val="0"/>
              </a:spcBef>
            </a:pPr>
            <a:endParaRPr lang="ar-EG" sz="4800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715186" y="572958"/>
            <a:ext cx="15258480" cy="2167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8188"/>
              </a:lnSpc>
            </a:pPr>
            <a:r>
              <a:rPr lang="ar-IQ" sz="5848" b="1" dirty="0" smtClean="0">
                <a:solidFill>
                  <a:srgbClr val="000000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 </a:t>
            </a:r>
            <a:endParaRPr lang="ar-EG" sz="5848" b="1" dirty="0">
              <a:solidFill>
                <a:srgbClr val="000000"/>
              </a:solidFill>
              <a:latin typeface="Noto Kufi Arabic Bold"/>
              <a:ea typeface="Noto Kufi Arabic Bold"/>
              <a:cs typeface="Noto Kufi Arabic Bold"/>
              <a:sym typeface="Noto Kufi Arabic Bold"/>
              <a:rtl/>
            </a:endParaRPr>
          </a:p>
          <a:p>
            <a:pPr algn="ctr" rtl="1">
              <a:lnSpc>
                <a:spcPts val="8748"/>
              </a:lnSpc>
            </a:pPr>
            <a:endParaRPr lang="ar-EG" sz="5848" b="1" dirty="0">
              <a:solidFill>
                <a:srgbClr val="000000"/>
              </a:solidFill>
              <a:latin typeface="Noto Kufi Arabic Bold"/>
              <a:ea typeface="Noto Kufi Arabic Bold"/>
              <a:cs typeface="Noto Kufi Arabic Bold"/>
              <a:sym typeface="Noto Kufi Arabic Bold"/>
              <a:rtl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6997" y="3086100"/>
            <a:ext cx="11253314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261483" y="8472026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287180" y="-1049278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 flipV="1">
            <a:off x="253546" y="-730820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2923280" y="1924050"/>
                </a:moveTo>
                <a:lnTo>
                  <a:pt x="0" y="1924050"/>
                </a:lnTo>
                <a:lnTo>
                  <a:pt x="0" y="0"/>
                </a:lnTo>
                <a:lnTo>
                  <a:pt x="2923280" y="0"/>
                </a:lnTo>
                <a:lnTo>
                  <a:pt x="2923280" y="192405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364720" y="8989136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0" y="0"/>
                </a:moveTo>
                <a:lnTo>
                  <a:pt x="2923280" y="0"/>
                </a:lnTo>
                <a:lnTo>
                  <a:pt x="2923280" y="1924050"/>
                </a:lnTo>
                <a:lnTo>
                  <a:pt x="0" y="19240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028700" y="3102912"/>
            <a:ext cx="15912089" cy="3436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6719"/>
              </a:lnSpc>
            </a:pPr>
            <a:endParaRPr dirty="0"/>
          </a:p>
          <a:p>
            <a:pPr algn="ctr" rtl="1">
              <a:lnSpc>
                <a:spcPts val="6719"/>
              </a:lnSpc>
            </a:pPr>
            <a:r>
              <a:rPr lang="ar-IQ" sz="4799" b="1" dirty="0" smtClean="0">
                <a:solidFill>
                  <a:srgbClr val="000000"/>
                </a:solidFill>
                <a:latin typeface="29LT Azer Bold"/>
                <a:ea typeface="29LT Azer Bold"/>
                <a:cs typeface="29LT Azer Bold"/>
                <a:sym typeface="29LT Azer Bold"/>
                <a:rtl/>
              </a:rPr>
              <a:t> </a:t>
            </a:r>
            <a:endParaRPr lang="ar-EG" sz="4799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  <a:p>
            <a:pPr algn="ctr" rtl="1">
              <a:lnSpc>
                <a:spcPts val="6719"/>
              </a:lnSpc>
            </a:pPr>
            <a:endParaRPr lang="ar-EG" sz="4799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  <a:p>
            <a:pPr algn="ctr" rtl="1">
              <a:lnSpc>
                <a:spcPts val="6719"/>
              </a:lnSpc>
              <a:spcBef>
                <a:spcPct val="0"/>
              </a:spcBef>
            </a:pPr>
            <a:endParaRPr lang="ar-EG" sz="4799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274153" y="904875"/>
            <a:ext cx="11739694" cy="22057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8623"/>
              </a:lnSpc>
            </a:pPr>
            <a:r>
              <a:rPr lang="ar-IQ" sz="6159" b="1" dirty="0" smtClean="0">
                <a:solidFill>
                  <a:srgbClr val="000000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 </a:t>
            </a:r>
            <a:endParaRPr lang="ar-EG" sz="6159" b="1" dirty="0">
              <a:solidFill>
                <a:srgbClr val="000000"/>
              </a:solidFill>
              <a:latin typeface="Noto Kufi Arabic Bold"/>
              <a:ea typeface="Noto Kufi Arabic Bold"/>
              <a:cs typeface="Noto Kufi Arabic Bold"/>
              <a:sym typeface="Noto Kufi Arabic Bold"/>
              <a:rtl/>
            </a:endParaRPr>
          </a:p>
          <a:p>
            <a:pPr algn="ctr" rtl="1">
              <a:lnSpc>
                <a:spcPts val="8623"/>
              </a:lnSpc>
              <a:spcBef>
                <a:spcPct val="0"/>
              </a:spcBef>
            </a:pPr>
            <a:endParaRPr lang="ar-EG" sz="6159" b="1" dirty="0">
              <a:solidFill>
                <a:srgbClr val="000000"/>
              </a:solidFill>
              <a:latin typeface="Noto Kufi Arabic Bold"/>
              <a:ea typeface="Noto Kufi Arabic Bold"/>
              <a:cs typeface="Noto Kufi Arabic Bold"/>
              <a:sym typeface="Noto Kufi Arabic Bold"/>
              <a:rtl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8720" y="3110608"/>
            <a:ext cx="14614347" cy="4090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261483" y="8472026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287180" y="-1049278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 flipV="1">
            <a:off x="253546" y="-730820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2923280" y="1924050"/>
                </a:moveTo>
                <a:lnTo>
                  <a:pt x="0" y="1924050"/>
                </a:lnTo>
                <a:lnTo>
                  <a:pt x="0" y="0"/>
                </a:lnTo>
                <a:lnTo>
                  <a:pt x="2923280" y="0"/>
                </a:lnTo>
                <a:lnTo>
                  <a:pt x="2923280" y="192405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364720" y="8989136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0" y="0"/>
                </a:moveTo>
                <a:lnTo>
                  <a:pt x="2923280" y="0"/>
                </a:lnTo>
                <a:lnTo>
                  <a:pt x="2923280" y="1924050"/>
                </a:lnTo>
                <a:lnTo>
                  <a:pt x="0" y="19240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09920" y="3927136"/>
            <a:ext cx="16869220" cy="2577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6724"/>
              </a:lnSpc>
            </a:pPr>
            <a:r>
              <a:rPr lang="ar-IQ" sz="4803" b="1" dirty="0" smtClean="0">
                <a:solidFill>
                  <a:srgbClr val="000000"/>
                </a:solidFill>
                <a:latin typeface="29LT Azer Bold"/>
                <a:ea typeface="29LT Azer Bold"/>
                <a:cs typeface="29LT Azer Bold"/>
                <a:sym typeface="29LT Azer Bold"/>
                <a:rtl/>
              </a:rPr>
              <a:t> </a:t>
            </a:r>
            <a:endParaRPr lang="ar-EG" sz="4803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  <a:p>
            <a:pPr algn="ctr" rtl="1">
              <a:lnSpc>
                <a:spcPts val="6724"/>
              </a:lnSpc>
            </a:pPr>
            <a:endParaRPr lang="ar-EG" sz="4803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  <a:p>
            <a:pPr algn="ctr" rtl="1">
              <a:lnSpc>
                <a:spcPts val="6724"/>
              </a:lnSpc>
              <a:spcBef>
                <a:spcPct val="0"/>
              </a:spcBef>
            </a:pPr>
            <a:endParaRPr lang="ar-EG" sz="4803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139238" y="4264978"/>
            <a:ext cx="9525" cy="15760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12880"/>
              </a:lnSpc>
              <a:spcBef>
                <a:spcPct val="0"/>
              </a:spcBef>
            </a:pPr>
            <a:endParaRPr/>
          </a:p>
        </p:txBody>
      </p:sp>
      <p:sp>
        <p:nvSpPr>
          <p:cNvPr id="8" name="TextBox 8"/>
          <p:cNvSpPr txBox="1"/>
          <p:nvPr/>
        </p:nvSpPr>
        <p:spPr>
          <a:xfrm>
            <a:off x="2582691" y="572958"/>
            <a:ext cx="13132142" cy="10900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8540"/>
              </a:lnSpc>
              <a:spcBef>
                <a:spcPct val="0"/>
              </a:spcBef>
            </a:pPr>
            <a:r>
              <a:rPr lang="ar-IQ" sz="6100" b="1" dirty="0" smtClean="0">
                <a:solidFill>
                  <a:srgbClr val="000000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 </a:t>
            </a:r>
            <a:endParaRPr lang="ar-EG" sz="6100" b="1" dirty="0">
              <a:solidFill>
                <a:srgbClr val="000000"/>
              </a:solidFill>
              <a:latin typeface="Noto Kufi Arabic Bold"/>
              <a:ea typeface="Noto Kufi Arabic Bold"/>
              <a:cs typeface="Noto Kufi Arabic Bold"/>
              <a:sym typeface="Noto Kufi Arabic Bold"/>
              <a:rtl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6826" y="2019300"/>
            <a:ext cx="11010609" cy="6824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261483" y="8472026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287180" y="-1049278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 flipV="1">
            <a:off x="253546" y="-730820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2923280" y="1924050"/>
                </a:moveTo>
                <a:lnTo>
                  <a:pt x="0" y="1924050"/>
                </a:lnTo>
                <a:lnTo>
                  <a:pt x="0" y="0"/>
                </a:lnTo>
                <a:lnTo>
                  <a:pt x="2923280" y="0"/>
                </a:lnTo>
                <a:lnTo>
                  <a:pt x="2923280" y="192405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364720" y="8989136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0" y="0"/>
                </a:moveTo>
                <a:lnTo>
                  <a:pt x="2923280" y="0"/>
                </a:lnTo>
                <a:lnTo>
                  <a:pt x="2923280" y="1924050"/>
                </a:lnTo>
                <a:lnTo>
                  <a:pt x="0" y="19240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870632" y="2956215"/>
            <a:ext cx="16250692" cy="3436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6719"/>
              </a:lnSpc>
            </a:pPr>
            <a:endParaRPr dirty="0"/>
          </a:p>
          <a:p>
            <a:pPr algn="ctr" rtl="1">
              <a:lnSpc>
                <a:spcPts val="6719"/>
              </a:lnSpc>
            </a:pPr>
            <a:r>
              <a:rPr lang="ar-IQ" sz="4799" b="1" dirty="0" smtClean="0">
                <a:solidFill>
                  <a:srgbClr val="000000"/>
                </a:solidFill>
                <a:latin typeface="29LT Azer Bold"/>
                <a:ea typeface="29LT Azer Bold"/>
                <a:cs typeface="29LT Azer Bold"/>
                <a:sym typeface="29LT Azer Bold"/>
                <a:rtl/>
              </a:rPr>
              <a:t> </a:t>
            </a:r>
            <a:endParaRPr lang="ar-EG" sz="4799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  <a:p>
            <a:pPr algn="ctr" rtl="1">
              <a:lnSpc>
                <a:spcPts val="6719"/>
              </a:lnSpc>
            </a:pPr>
            <a:r>
              <a:rPr lang="ar-EG" sz="4799" b="1" dirty="0">
                <a:solidFill>
                  <a:srgbClr val="000000"/>
                </a:solidFill>
                <a:latin typeface="29LT Azer Bold"/>
                <a:ea typeface="29LT Azer Bold"/>
                <a:cs typeface="29LT Azer Bold"/>
                <a:sym typeface="29LT Azer Bold"/>
                <a:rtl/>
              </a:rPr>
              <a:t>.</a:t>
            </a:r>
          </a:p>
          <a:p>
            <a:pPr algn="ctr" rtl="1">
              <a:lnSpc>
                <a:spcPts val="6719"/>
              </a:lnSpc>
              <a:spcBef>
                <a:spcPct val="0"/>
              </a:spcBef>
            </a:pPr>
            <a:endParaRPr lang="ar-EG" sz="4799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129498" y="708327"/>
            <a:ext cx="14763082" cy="1166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9100"/>
              </a:lnSpc>
              <a:spcBef>
                <a:spcPct val="0"/>
              </a:spcBef>
            </a:pPr>
            <a:r>
              <a:rPr lang="ar-IQ" sz="6500" b="1" dirty="0" smtClean="0">
                <a:solidFill>
                  <a:srgbClr val="000000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 </a:t>
            </a:r>
            <a:endParaRPr lang="ar-EG" sz="6500" b="1" dirty="0">
              <a:solidFill>
                <a:srgbClr val="000000"/>
              </a:solidFill>
              <a:latin typeface="Noto Kufi Arabic Bold"/>
              <a:ea typeface="Noto Kufi Arabic Bold"/>
              <a:cs typeface="Noto Kufi Arabic Bold"/>
              <a:sym typeface="Noto Kufi Arabic Bold"/>
              <a:rtl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7128" y="3086100"/>
            <a:ext cx="12493114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261483" y="8472026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287180" y="-1049278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 flipV="1">
            <a:off x="253546" y="-730820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2923280" y="1924050"/>
                </a:moveTo>
                <a:lnTo>
                  <a:pt x="0" y="1924050"/>
                </a:lnTo>
                <a:lnTo>
                  <a:pt x="0" y="0"/>
                </a:lnTo>
                <a:lnTo>
                  <a:pt x="2923280" y="0"/>
                </a:lnTo>
                <a:lnTo>
                  <a:pt x="2923280" y="192405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364720" y="8989136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0" y="0"/>
                </a:moveTo>
                <a:lnTo>
                  <a:pt x="2923280" y="0"/>
                </a:lnTo>
                <a:lnTo>
                  <a:pt x="2923280" y="1924050"/>
                </a:lnTo>
                <a:lnTo>
                  <a:pt x="0" y="19240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161626" y="738350"/>
            <a:ext cx="13964749" cy="11413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8928"/>
              </a:lnSpc>
              <a:spcBef>
                <a:spcPct val="0"/>
              </a:spcBef>
            </a:pPr>
            <a:r>
              <a:rPr lang="en-US" sz="6377" b="1" dirty="0" smtClean="0">
                <a:solidFill>
                  <a:srgbClr val="000000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 </a:t>
            </a:r>
            <a:endParaRPr lang="en-US" sz="6377" b="1" dirty="0">
              <a:solidFill>
                <a:srgbClr val="000000"/>
              </a:solidFill>
              <a:latin typeface="Noto Kufi Arabic Bold"/>
              <a:ea typeface="Noto Kufi Arabic Bold"/>
              <a:cs typeface="Noto Kufi Arabic Bold"/>
              <a:sym typeface="Noto Kufi Arabic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368400" y="2457552"/>
            <a:ext cx="15551200" cy="2423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6300"/>
              </a:lnSpc>
            </a:pPr>
            <a:endParaRPr dirty="0"/>
          </a:p>
          <a:p>
            <a:pPr algn="ctr" rtl="1">
              <a:lnSpc>
                <a:spcPts val="6300"/>
              </a:lnSpc>
            </a:pPr>
            <a:r>
              <a:rPr lang="en-US" sz="4500" b="1" dirty="0" smtClean="0">
                <a:solidFill>
                  <a:srgbClr val="000000"/>
                </a:solidFill>
                <a:latin typeface="29LT Azer Bold"/>
                <a:ea typeface="29LT Azer Bold"/>
                <a:cs typeface="29LT Azer Bold"/>
                <a:sym typeface="29LT Azer Bold"/>
                <a:rtl/>
              </a:rPr>
              <a:t> </a:t>
            </a:r>
            <a:endParaRPr lang="ar-EG" sz="4500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  <a:p>
            <a:pPr algn="ctr" rtl="1">
              <a:lnSpc>
                <a:spcPts val="6300"/>
              </a:lnSpc>
              <a:spcBef>
                <a:spcPct val="0"/>
              </a:spcBef>
            </a:pPr>
            <a:endParaRPr lang="ar-EG" sz="4500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592" y="2095500"/>
            <a:ext cx="16657464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261483" y="8472026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287180" y="-1049278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 flipV="1">
            <a:off x="253546" y="-730820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2923280" y="1924050"/>
                </a:moveTo>
                <a:lnTo>
                  <a:pt x="0" y="1924050"/>
                </a:lnTo>
                <a:lnTo>
                  <a:pt x="0" y="0"/>
                </a:lnTo>
                <a:lnTo>
                  <a:pt x="2923280" y="0"/>
                </a:lnTo>
                <a:lnTo>
                  <a:pt x="2923280" y="192405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364720" y="8989136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0" y="0"/>
                </a:moveTo>
                <a:lnTo>
                  <a:pt x="2923280" y="0"/>
                </a:lnTo>
                <a:lnTo>
                  <a:pt x="2923280" y="1924050"/>
                </a:lnTo>
                <a:lnTo>
                  <a:pt x="0" y="19240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563527" y="712205"/>
            <a:ext cx="16392352" cy="11413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8920"/>
              </a:lnSpc>
              <a:spcBef>
                <a:spcPct val="0"/>
              </a:spcBef>
            </a:pPr>
            <a:r>
              <a:rPr lang="en-US" sz="6372" b="1" dirty="0" smtClean="0">
                <a:solidFill>
                  <a:srgbClr val="000000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 </a:t>
            </a:r>
            <a:endParaRPr lang="ar-EG" sz="6372" b="1" dirty="0">
              <a:solidFill>
                <a:srgbClr val="000000"/>
              </a:solidFill>
              <a:latin typeface="Noto Kufi Arabic Bold"/>
              <a:ea typeface="Noto Kufi Arabic Bold"/>
              <a:cs typeface="Noto Kufi Arabic Bold"/>
              <a:sym typeface="Noto Kufi Arabic Bold"/>
              <a:rtl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0" y="2581489"/>
            <a:ext cx="17825364" cy="42960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6719"/>
              </a:lnSpc>
            </a:pPr>
            <a:endParaRPr dirty="0"/>
          </a:p>
          <a:p>
            <a:pPr algn="ctr" rtl="1">
              <a:lnSpc>
                <a:spcPts val="6719"/>
              </a:lnSpc>
            </a:pPr>
            <a:r>
              <a:rPr lang="en-US" sz="4800" b="1" dirty="0" smtClean="0">
                <a:solidFill>
                  <a:srgbClr val="000000"/>
                </a:solidFill>
                <a:latin typeface="29LT Azer Bold"/>
                <a:ea typeface="29LT Azer Bold"/>
                <a:cs typeface="29LT Azer Bold"/>
                <a:sym typeface="29LT Azer Bold"/>
                <a:rtl/>
              </a:rPr>
              <a:t> </a:t>
            </a:r>
            <a:endParaRPr lang="ar-EG" sz="4800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  <a:p>
            <a:pPr algn="ctr" rtl="1">
              <a:lnSpc>
                <a:spcPts val="6719"/>
              </a:lnSpc>
            </a:pPr>
            <a:endParaRPr lang="ar-EG" sz="4800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  <a:p>
            <a:pPr algn="ctr" rtl="1">
              <a:lnSpc>
                <a:spcPts val="6719"/>
              </a:lnSpc>
            </a:pPr>
            <a:endParaRPr lang="ar-EG" sz="4800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  <a:p>
            <a:pPr algn="ctr" rtl="1">
              <a:lnSpc>
                <a:spcPts val="6719"/>
              </a:lnSpc>
              <a:spcBef>
                <a:spcPct val="0"/>
              </a:spcBef>
            </a:pPr>
            <a:endParaRPr lang="ar-EG" sz="4800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086099"/>
            <a:ext cx="14120673" cy="3659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261483" y="8472026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287180" y="-1049278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 flipV="1">
            <a:off x="253546" y="-730820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2923280" y="1924050"/>
                </a:moveTo>
                <a:lnTo>
                  <a:pt x="0" y="1924050"/>
                </a:lnTo>
                <a:lnTo>
                  <a:pt x="0" y="0"/>
                </a:lnTo>
                <a:lnTo>
                  <a:pt x="2923280" y="0"/>
                </a:lnTo>
                <a:lnTo>
                  <a:pt x="2923280" y="192405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364720" y="8989136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0" y="0"/>
                </a:moveTo>
                <a:lnTo>
                  <a:pt x="2923280" y="0"/>
                </a:lnTo>
                <a:lnTo>
                  <a:pt x="2923280" y="1924050"/>
                </a:lnTo>
                <a:lnTo>
                  <a:pt x="0" y="19240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5832008" y="515808"/>
            <a:ext cx="6401949" cy="14604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11900"/>
              </a:lnSpc>
              <a:spcBef>
                <a:spcPct val="0"/>
              </a:spcBef>
            </a:pPr>
            <a:r>
              <a:rPr lang="ar-EG" sz="8500" b="1">
                <a:solidFill>
                  <a:srgbClr val="000000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الخاتمة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07092" y="3341370"/>
            <a:ext cx="17475579" cy="3436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6719"/>
              </a:lnSpc>
            </a:pPr>
            <a:endParaRPr dirty="0"/>
          </a:p>
          <a:p>
            <a:pPr algn="ctr" rtl="1">
              <a:lnSpc>
                <a:spcPts val="6719"/>
              </a:lnSpc>
            </a:pPr>
            <a:r>
              <a:rPr lang="en-US" sz="4800" b="1" dirty="0" smtClean="0">
                <a:solidFill>
                  <a:srgbClr val="000000"/>
                </a:solidFill>
                <a:latin typeface="29LT Azer Bold"/>
                <a:ea typeface="29LT Azer Bold"/>
                <a:cs typeface="29LT Azer Bold"/>
                <a:sym typeface="29LT Azer Bold"/>
                <a:rtl/>
              </a:rPr>
              <a:t> </a:t>
            </a:r>
            <a:r>
              <a:rPr lang="ar-IQ" sz="4800" b="1" dirty="0" smtClean="0">
                <a:solidFill>
                  <a:srgbClr val="000000"/>
                </a:solidFill>
                <a:latin typeface="29LT Azer Bold"/>
                <a:ea typeface="29LT Azer Bold"/>
                <a:cs typeface="29LT Azer Bold"/>
                <a:sym typeface="29LT Azer Bold"/>
                <a:rtl/>
              </a:rPr>
              <a:t> محاضرة عامة .</a:t>
            </a:r>
            <a:endParaRPr lang="ar-EG" sz="4800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  <a:p>
            <a:pPr algn="ctr" rtl="1">
              <a:lnSpc>
                <a:spcPts val="6719"/>
              </a:lnSpc>
            </a:pPr>
            <a:endParaRPr lang="ar-EG" sz="4800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  <a:p>
            <a:pPr algn="ctr" rtl="1">
              <a:lnSpc>
                <a:spcPts val="6719"/>
              </a:lnSpc>
              <a:spcBef>
                <a:spcPct val="0"/>
              </a:spcBef>
            </a:pPr>
            <a:endParaRPr lang="ar-EG" sz="4800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261483" y="8472026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287180" y="-1049278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 flipV="1">
            <a:off x="253546" y="-730820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2923280" y="1924050"/>
                </a:moveTo>
                <a:lnTo>
                  <a:pt x="0" y="1924050"/>
                </a:lnTo>
                <a:lnTo>
                  <a:pt x="0" y="0"/>
                </a:lnTo>
                <a:lnTo>
                  <a:pt x="2923280" y="0"/>
                </a:lnTo>
                <a:lnTo>
                  <a:pt x="2923280" y="192405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364720" y="8989136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0" y="0"/>
                </a:moveTo>
                <a:lnTo>
                  <a:pt x="2923280" y="0"/>
                </a:lnTo>
                <a:lnTo>
                  <a:pt x="2923280" y="1924050"/>
                </a:lnTo>
                <a:lnTo>
                  <a:pt x="0" y="19240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4371828" y="3430129"/>
            <a:ext cx="10539268" cy="30838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25242"/>
              </a:lnSpc>
              <a:spcBef>
                <a:spcPct val="0"/>
              </a:spcBef>
            </a:pPr>
            <a:r>
              <a:rPr lang="ar-EG" sz="18030" b="1">
                <a:solidFill>
                  <a:srgbClr val="000000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شكرا لكم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52</Words>
  <Application>Microsoft Office PowerPoint</Application>
  <PresentationFormat>مخصص</PresentationFormat>
  <Paragraphs>33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6" baseType="lpstr">
      <vt:lpstr>Arial</vt:lpstr>
      <vt:lpstr>Noto Kufi Arabic Bold</vt:lpstr>
      <vt:lpstr>Open Sans Bold</vt:lpstr>
      <vt:lpstr>Calibri</vt:lpstr>
      <vt:lpstr>29LT Azer Bold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from Template</dc:title>
  <cp:lastModifiedBy>Maher</cp:lastModifiedBy>
  <cp:revision>2</cp:revision>
  <dcterms:created xsi:type="dcterms:W3CDTF">2006-08-16T00:00:00Z</dcterms:created>
  <dcterms:modified xsi:type="dcterms:W3CDTF">2026-09-16T20:24:12Z</dcterms:modified>
  <dc:identifier>DAHVTX1SaiU</dc:identifier>
</cp:coreProperties>
</file>