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6897CE05-7E07-4D69-A4F3-E08090A75083}"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897CE05-7E07-4D69-A4F3-E08090A75083}"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3E8890-70D9-4CDB-BEB3-3E97C3ABBC9C}" type="slidenum">
              <a:rPr lang="en-US" smtClean="0"/>
              <a:t>‹#›</a:t>
            </a:fld>
            <a:endParaRPr lang="en-US"/>
          </a:p>
        </p:txBody>
      </p:sp>
      <p:sp>
        <p:nvSpPr>
          <p:cNvPr id="7" name="Title 6"/>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6897CE05-7E07-4D69-A4F3-E08090A75083}"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6897CE05-7E07-4D69-A4F3-E08090A75083}" type="datetimeFigureOut">
              <a:rPr lang="en-US" smtClean="0"/>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3E8890-70D9-4CDB-BEB3-3E97C3ABBC9C}"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6897CE05-7E07-4D69-A4F3-E08090A75083}" type="datetimeFigureOut">
              <a:rPr lang="en-US" smtClean="0"/>
              <a:t>2/10/2026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6897CE05-7E07-4D69-A4F3-E08090A75083}" type="datetimeFigureOut">
              <a:rPr lang="en-US" smtClean="0"/>
              <a:t>2/10/2026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6897CE05-7E07-4D69-A4F3-E08090A75083}" type="datetimeFigureOut">
              <a:rPr lang="en-US" smtClean="0"/>
              <a:t>2/10/2026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897CE05-7E07-4D69-A4F3-E08090A75083}" type="datetimeFigureOut">
              <a:rPr lang="en-US" smtClean="0"/>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3E8890-70D9-4CDB-BEB3-3E97C3ABBC9C}"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6897CE05-7E07-4D69-A4F3-E08090A75083}" type="datetimeFigureOut">
              <a:rPr lang="en-US" smtClean="0"/>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3E8890-70D9-4CDB-BEB3-3E97C3ABBC9C}"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897CE05-7E07-4D69-A4F3-E08090A75083}"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897CE05-7E07-4D69-A4F3-E08090A75083}"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3E8890-70D9-4CDB-BEB3-3E97C3ABBC9C}"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6897CE05-7E07-4D69-A4F3-E08090A75083}" type="datetimeFigureOut">
              <a:rPr lang="en-US" smtClean="0"/>
              <a:t>2/10/2026</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803E8890-70D9-4CDB-BEB3-3E97C3ABBC9C}"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r>
              <a:rPr lang="ar-IQ" b="1" dirty="0"/>
              <a:t>مدخل إلى أهل البيت (عليهم السلام) منزلتهم في القرآن الكريم، والسنة الشريفة</a:t>
            </a:r>
            <a:endParaRPr lang="en-US" dirty="0"/>
          </a:p>
        </p:txBody>
      </p:sp>
      <p:sp>
        <p:nvSpPr>
          <p:cNvPr id="3" name="عنوان فرعي 2"/>
          <p:cNvSpPr>
            <a:spLocks noGrp="1"/>
          </p:cNvSpPr>
          <p:nvPr>
            <p:ph type="subTitle" idx="1"/>
          </p:nvPr>
        </p:nvSpPr>
        <p:spPr/>
        <p:txBody>
          <a:bodyPr>
            <a:normAutofit lnSpcReduction="10000"/>
          </a:bodyPr>
          <a:lstStyle/>
          <a:p>
            <a:r>
              <a:rPr lang="ar-IQ" dirty="0" smtClean="0"/>
              <a:t>أخلاق أهل البيت</a:t>
            </a:r>
          </a:p>
          <a:p>
            <a:r>
              <a:rPr lang="ar-IQ" dirty="0" smtClean="0"/>
              <a:t>المرحلة الأولى</a:t>
            </a:r>
          </a:p>
          <a:p>
            <a:r>
              <a:rPr lang="ar-IQ" dirty="0" smtClean="0"/>
              <a:t>مسائي</a:t>
            </a:r>
          </a:p>
          <a:p>
            <a:r>
              <a:rPr lang="ar-IQ" dirty="0" smtClean="0"/>
              <a:t>. د. أم البنين جعفر الصادق</a:t>
            </a:r>
          </a:p>
          <a:p>
            <a:endParaRPr lang="en-US" dirty="0"/>
          </a:p>
        </p:txBody>
      </p:sp>
    </p:spTree>
    <p:extLst>
      <p:ext uri="{BB962C8B-B14F-4D97-AF65-F5344CB8AC3E}">
        <p14:creationId xmlns:p14="http://schemas.microsoft.com/office/powerpoint/2010/main" val="2679451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10000"/>
          </a:bodyPr>
          <a:lstStyle/>
          <a:p>
            <a:pPr algn="just" rtl="1"/>
            <a:r>
              <a:rPr lang="ar-IQ" dirty="0"/>
              <a:t>أهْلُ البَيْت مصطلح قرآني يشير إلى جماعة معينة من قربى رسول الله محمد، وربما استخدم «آلُ البَيْت» رديفًا له، أصلها أهل، ثم أبدلت الهاء همزة فصارت آل، فلما توالت الهمزتان أبدلوا الثانية ألفا. ويؤمن المسلمون بأن آل البيت لهم مكانة خاصة بين عموم المسلمين مع اختلاف درجة هذه المكانة بين المذاهب الإسلامية.</a:t>
            </a:r>
            <a:endParaRPr lang="en-US" dirty="0"/>
          </a:p>
          <a:p>
            <a:pPr algn="just" rtl="1"/>
            <a:r>
              <a:rPr lang="ar-IQ" dirty="0"/>
              <a:t> ورد هذا المصطلح القرآني في الآية الثالثة والثلاثين من سورة الأحزاب، وهي الآية التي أصبحت تعرف باسم آية التطهير:</a:t>
            </a:r>
            <a:endParaRPr lang="en-US" dirty="0"/>
          </a:p>
          <a:p>
            <a:pPr algn="just" rtl="1"/>
            <a:r>
              <a:rPr lang="ar-IQ" dirty="0"/>
              <a:t>(وَقَرْنَ فِي بُيُوتِكُنَّ وَلَا تَبَرَّجْنَ تَبَرُّجَ الْجَاهِلِيَّةِ </a:t>
            </a:r>
            <a:r>
              <a:rPr lang="ar-IQ" dirty="0" err="1"/>
              <a:t>الْأُولَىٰ</a:t>
            </a:r>
            <a:r>
              <a:rPr lang="ar-IQ" dirty="0"/>
              <a:t> ۖ وَأَقِمْنَ الصَّلَاةَ وَآتِينَ الزَّكَاةَ وَأَطِعْنَ اللَّهَ وَرَسُولَهُ ۚ إِنَّمَا يُرِيدُ اللَّهُ لِيُذْهِبَ عَنكُمُ الرِّجْسَ أَهْلَ الْبَيْتِ وَيُطَهِّرَكُمْ تَطْهِيرًا)</a:t>
            </a:r>
            <a:endParaRPr lang="en-US" dirty="0"/>
          </a:p>
          <a:p>
            <a:pPr algn="just" rtl="1"/>
            <a:r>
              <a:rPr lang="ar-IQ" dirty="0"/>
              <a:t>إن أهل البيت المذكورين في الآية هم أصحاب الكساء حصرًا بحسب حديث أهل الكساء، وهم (النبي محمد، علي بن أبي طالب، فاطمة الزهراء، الحسن، الحسين) لقول الرسول فيهم: «اللهم هؤلاء أهل بيتي».</a:t>
            </a:r>
            <a:endParaRPr lang="en-US" dirty="0"/>
          </a:p>
          <a:p>
            <a:pPr algn="just" rtl="1"/>
            <a:endParaRPr lang="en-US" dirty="0"/>
          </a:p>
        </p:txBody>
      </p:sp>
      <p:sp>
        <p:nvSpPr>
          <p:cNvPr id="2" name="عنوان 1"/>
          <p:cNvSpPr>
            <a:spLocks noGrp="1"/>
          </p:cNvSpPr>
          <p:nvPr>
            <p:ph type="title"/>
          </p:nvPr>
        </p:nvSpPr>
        <p:spPr/>
        <p:txBody>
          <a:bodyPr>
            <a:normAutofit/>
          </a:bodyPr>
          <a:lstStyle/>
          <a:p>
            <a:endParaRPr lang="en-US" dirty="0"/>
          </a:p>
        </p:txBody>
      </p:sp>
    </p:spTree>
    <p:extLst>
      <p:ext uri="{BB962C8B-B14F-4D97-AF65-F5344CB8AC3E}">
        <p14:creationId xmlns:p14="http://schemas.microsoft.com/office/powerpoint/2010/main" val="1108387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IQ" dirty="0"/>
              <a:t>ومن الواجبات المفروضة نحو آل البيت الصلاة عليهم كما ورد في الصلاة الإبراهيمية: «اللهم صل على محمد وعلى آل محمد كما صليت على إبراهيم وعلى آل إبراهيم وبارك على محمد وعلى آل محمد كما باركت على إبراهيم وعلى آل إبراهيم في العالمين إنك حميد مجيد</a:t>
            </a:r>
            <a:r>
              <a:rPr lang="ar-IQ" dirty="0" smtClean="0"/>
              <a:t>».</a:t>
            </a:r>
            <a:endParaRPr lang="en-US" dirty="0"/>
          </a:p>
        </p:txBody>
      </p:sp>
      <p:sp>
        <p:nvSpPr>
          <p:cNvPr id="2" name="عنوان 1"/>
          <p:cNvSpPr>
            <a:spLocks noGrp="1"/>
          </p:cNvSpPr>
          <p:nvPr>
            <p:ph type="title"/>
          </p:nvPr>
        </p:nvSpPr>
        <p:spPr/>
        <p:txBody>
          <a:bodyPr/>
          <a:lstStyle/>
          <a:p>
            <a:endParaRPr lang="en-US" dirty="0"/>
          </a:p>
        </p:txBody>
      </p:sp>
    </p:spTree>
    <p:extLst>
      <p:ext uri="{BB962C8B-B14F-4D97-AF65-F5344CB8AC3E}">
        <p14:creationId xmlns:p14="http://schemas.microsoft.com/office/powerpoint/2010/main" val="1095804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Autofit/>
          </a:bodyPr>
          <a:lstStyle/>
          <a:p>
            <a:pPr rtl="1"/>
            <a:r>
              <a:rPr lang="ar-IQ" sz="1400" dirty="0"/>
              <a:t>فأهل البيت هم المعصومون المصطفون وهم:</a:t>
            </a:r>
            <a:endParaRPr lang="en-US" sz="1400" dirty="0"/>
          </a:p>
          <a:p>
            <a:pPr rtl="1"/>
            <a:r>
              <a:rPr lang="ar-IQ" sz="1400" dirty="0"/>
              <a:t>النبي محمد بن عبد الله</a:t>
            </a:r>
            <a:endParaRPr lang="en-US" sz="1400" dirty="0"/>
          </a:p>
          <a:p>
            <a:pPr rtl="1"/>
            <a:r>
              <a:rPr lang="ar-IQ" sz="1400" dirty="0"/>
              <a:t>علي بن أبي طالب</a:t>
            </a:r>
            <a:endParaRPr lang="en-US" sz="1400" dirty="0"/>
          </a:p>
          <a:p>
            <a:pPr rtl="1"/>
            <a:r>
              <a:rPr lang="ar-IQ" sz="1400" dirty="0"/>
              <a:t>فاطمة بنت محمد</a:t>
            </a:r>
            <a:endParaRPr lang="en-US" sz="1400" dirty="0"/>
          </a:p>
          <a:p>
            <a:pPr rtl="1"/>
            <a:r>
              <a:rPr lang="ar-IQ" sz="1400" dirty="0"/>
              <a:t>الحسن بن علي</a:t>
            </a:r>
            <a:endParaRPr lang="en-US" sz="1400" dirty="0"/>
          </a:p>
          <a:p>
            <a:pPr rtl="1"/>
            <a:r>
              <a:rPr lang="ar-IQ" sz="1400" dirty="0"/>
              <a:t>الحسين بن علي</a:t>
            </a:r>
            <a:endParaRPr lang="en-US" sz="1400" dirty="0"/>
          </a:p>
          <a:p>
            <a:pPr rtl="1"/>
            <a:r>
              <a:rPr lang="ar-IQ" sz="1400" dirty="0"/>
              <a:t>علي السجاد</a:t>
            </a:r>
            <a:endParaRPr lang="en-US" sz="1400" dirty="0"/>
          </a:p>
          <a:p>
            <a:pPr rtl="1"/>
            <a:r>
              <a:rPr lang="ar-IQ" sz="1400" dirty="0"/>
              <a:t>محمد الباقر</a:t>
            </a:r>
            <a:endParaRPr lang="en-US" sz="1400" dirty="0"/>
          </a:p>
          <a:p>
            <a:pPr rtl="1"/>
            <a:r>
              <a:rPr lang="ar-IQ" sz="1400" dirty="0"/>
              <a:t>جعفر الصادق</a:t>
            </a:r>
            <a:endParaRPr lang="en-US" sz="1400" dirty="0"/>
          </a:p>
          <a:p>
            <a:pPr rtl="1"/>
            <a:r>
              <a:rPr lang="ar-IQ" sz="1400" dirty="0"/>
              <a:t>موسى الكاظم</a:t>
            </a:r>
            <a:endParaRPr lang="en-US" sz="1400" dirty="0"/>
          </a:p>
          <a:p>
            <a:pPr rtl="1"/>
            <a:r>
              <a:rPr lang="ar-IQ" sz="1400" dirty="0"/>
              <a:t>علي الرضا</a:t>
            </a:r>
            <a:endParaRPr lang="en-US" sz="1400" dirty="0"/>
          </a:p>
          <a:p>
            <a:pPr rtl="1"/>
            <a:r>
              <a:rPr lang="ar-IQ" sz="1400" dirty="0"/>
              <a:t>محمد الجواد</a:t>
            </a:r>
            <a:endParaRPr lang="en-US" sz="1400" dirty="0"/>
          </a:p>
          <a:p>
            <a:pPr rtl="1"/>
            <a:r>
              <a:rPr lang="ar-IQ" sz="1400" dirty="0"/>
              <a:t>علي الهادي</a:t>
            </a:r>
            <a:endParaRPr lang="en-US" sz="1400" dirty="0"/>
          </a:p>
          <a:p>
            <a:pPr rtl="1"/>
            <a:r>
              <a:rPr lang="ar-IQ" sz="1400" dirty="0"/>
              <a:t>الحسن العسكري</a:t>
            </a:r>
            <a:endParaRPr lang="en-US" sz="1400" dirty="0"/>
          </a:p>
          <a:p>
            <a:pPr rtl="1"/>
            <a:r>
              <a:rPr lang="ar-IQ" sz="1400" dirty="0"/>
              <a:t>المهدي </a:t>
            </a:r>
            <a:r>
              <a:rPr lang="ar-IQ" sz="1400" dirty="0" smtClean="0"/>
              <a:t>المنتظر</a:t>
            </a:r>
            <a:endParaRPr lang="en-US" sz="1400" dirty="0"/>
          </a:p>
        </p:txBody>
      </p:sp>
      <p:sp>
        <p:nvSpPr>
          <p:cNvPr id="2" name="عنوان 1"/>
          <p:cNvSpPr>
            <a:spLocks noGrp="1"/>
          </p:cNvSpPr>
          <p:nvPr>
            <p:ph type="title"/>
          </p:nvPr>
        </p:nvSpPr>
        <p:spPr/>
        <p:txBody>
          <a:bodyPr/>
          <a:lstStyle/>
          <a:p>
            <a:endParaRPr lang="en-US" dirty="0"/>
          </a:p>
        </p:txBody>
      </p:sp>
    </p:spTree>
    <p:extLst>
      <p:ext uri="{BB962C8B-B14F-4D97-AF65-F5344CB8AC3E}">
        <p14:creationId xmlns:p14="http://schemas.microsoft.com/office/powerpoint/2010/main" val="2972386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just" rtl="1"/>
            <a:r>
              <a:rPr lang="ar-IQ" sz="2800" dirty="0"/>
              <a:t>وذكر هذا المصطلح في حديث السفينة: (مثل أهل بيتي فيكم كسفينة نوح من ركبها نجى، ومن تخلّف عنها غرق وهوى) ويبين الحديث أن أهل البيت بمثابة </a:t>
            </a:r>
            <a:r>
              <a:rPr lang="ar-IQ" sz="2800" dirty="0" err="1"/>
              <a:t>المنجي</a:t>
            </a:r>
            <a:r>
              <a:rPr lang="ar-IQ" sz="2800" dirty="0"/>
              <a:t> لعامة البشر والتمسك بهم يهديهم من الضلال اذن فلازمة الهداية أن يكونوا معصومين</a:t>
            </a:r>
            <a:r>
              <a:rPr lang="ar-IQ" sz="2800" dirty="0" smtClean="0"/>
              <a:t>.</a:t>
            </a:r>
            <a:endParaRPr lang="en-US" sz="2800" dirty="0"/>
          </a:p>
        </p:txBody>
      </p:sp>
      <p:sp>
        <p:nvSpPr>
          <p:cNvPr id="2" name="عنوان 1"/>
          <p:cNvSpPr>
            <a:spLocks noGrp="1"/>
          </p:cNvSpPr>
          <p:nvPr>
            <p:ph type="title"/>
          </p:nvPr>
        </p:nvSpPr>
        <p:spPr/>
        <p:txBody>
          <a:bodyPr/>
          <a:lstStyle/>
          <a:p>
            <a:endParaRPr lang="en-US" dirty="0"/>
          </a:p>
        </p:txBody>
      </p:sp>
    </p:spTree>
    <p:extLst>
      <p:ext uri="{BB962C8B-B14F-4D97-AF65-F5344CB8AC3E}">
        <p14:creationId xmlns:p14="http://schemas.microsoft.com/office/powerpoint/2010/main" val="39416512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شكل موجة">
  <a:themeElements>
    <a:clrScheme name="شكل موجة">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شكل موجة">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شكل موجة">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9</TotalTime>
  <Words>317</Words>
  <Application>Microsoft Office PowerPoint</Application>
  <PresentationFormat>عرض على الشاشة (3:4)‏</PresentationFormat>
  <Paragraphs>26</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شكل موجة</vt:lpstr>
      <vt:lpstr>مدخل إلى أهل البيت (عليهم السلام) منزلتهم في القرآن الكريم، والسنة الشريفة</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الاستعارة</dc:title>
  <dc:creator>user1806</dc:creator>
  <cp:lastModifiedBy>user1806</cp:lastModifiedBy>
  <cp:revision>3</cp:revision>
  <dcterms:created xsi:type="dcterms:W3CDTF">2025-12-27T17:51:47Z</dcterms:created>
  <dcterms:modified xsi:type="dcterms:W3CDTF">2026-02-10T08:00:45Z</dcterms:modified>
</cp:coreProperties>
</file>