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59" r:id="rId3"/>
    <p:sldId id="260" r:id="rId4"/>
    <p:sldId id="261" r:id="rId5"/>
    <p:sldId id="262" r:id="rId6"/>
    <p:sldId id="263"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5" d="100"/>
          <a:sy n="75" d="100"/>
        </p:scale>
        <p:origin x="-123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27/03/1448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27/03/1448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مفاهيم بلاغية</a:t>
            </a:r>
            <a:endParaRPr lang="ar-IQ" b="1" dirty="0"/>
          </a:p>
        </p:txBody>
      </p:sp>
      <p:sp>
        <p:nvSpPr>
          <p:cNvPr id="3" name="عنصر نائب للمحتوى 2"/>
          <p:cNvSpPr>
            <a:spLocks noGrp="1"/>
          </p:cNvSpPr>
          <p:nvPr>
            <p:ph idx="1"/>
          </p:nvPr>
        </p:nvSpPr>
        <p:spPr/>
        <p:txBody>
          <a:bodyPr/>
          <a:lstStyle/>
          <a:p>
            <a:pPr algn="ctr"/>
            <a:r>
              <a:rPr lang="ar-IQ" b="1" dirty="0" smtClean="0"/>
              <a:t>كلية العلوم الإسلامية</a:t>
            </a:r>
          </a:p>
          <a:p>
            <a:pPr algn="ctr"/>
            <a:r>
              <a:rPr lang="ar-IQ" b="1" dirty="0" smtClean="0"/>
              <a:t>قسم اللغة العربية</a:t>
            </a:r>
          </a:p>
          <a:p>
            <a:pPr algn="ctr"/>
            <a:r>
              <a:rPr lang="ar-IQ" b="1" dirty="0" smtClean="0"/>
              <a:t>المرحلة الأولى</a:t>
            </a:r>
          </a:p>
          <a:p>
            <a:pPr algn="ctr"/>
            <a:r>
              <a:rPr lang="ar-IQ" b="1" dirty="0" smtClean="0"/>
              <a:t>مفاهيم بلاغية</a:t>
            </a:r>
          </a:p>
          <a:p>
            <a:pPr lvl="0" algn="ctr">
              <a:buClr>
                <a:srgbClr val="3891A7"/>
              </a:buClr>
            </a:pPr>
            <a:r>
              <a:rPr lang="ar-IQ" b="1" dirty="0" smtClean="0"/>
              <a:t>د. </a:t>
            </a:r>
            <a:r>
              <a:rPr lang="ar-IQ" b="1">
                <a:solidFill>
                  <a:prstClr val="black"/>
                </a:solidFill>
              </a:rPr>
              <a:t>دعاء عدنان توفيق</a:t>
            </a:r>
            <a:endParaRPr lang="ar-IQ" b="1" dirty="0">
              <a:solidFill>
                <a:prstClr val="black"/>
              </a:solidFill>
            </a:endParaRPr>
          </a:p>
        </p:txBody>
      </p:sp>
    </p:spTree>
    <p:extLst>
      <p:ext uri="{BB962C8B-B14F-4D97-AF65-F5344CB8AC3E}">
        <p14:creationId xmlns:p14="http://schemas.microsoft.com/office/powerpoint/2010/main" val="1556827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مفهوم البلاغة</a:t>
            </a:r>
            <a:endParaRPr lang="ar-IQ" b="1" dirty="0"/>
          </a:p>
        </p:txBody>
      </p:sp>
      <p:sp>
        <p:nvSpPr>
          <p:cNvPr id="3" name="عنصر نائب للمحتوى 2"/>
          <p:cNvSpPr>
            <a:spLocks noGrp="1"/>
          </p:cNvSpPr>
          <p:nvPr>
            <p:ph idx="1"/>
          </p:nvPr>
        </p:nvSpPr>
        <p:spPr/>
        <p:txBody>
          <a:bodyPr>
            <a:normAutofit lnSpcReduction="10000"/>
          </a:bodyPr>
          <a:lstStyle/>
          <a:p>
            <a:r>
              <a:rPr lang="ar-IQ" b="1" dirty="0" smtClean="0"/>
              <a:t>تعريف البلاغة لغةً</a:t>
            </a:r>
          </a:p>
          <a:p>
            <a:r>
              <a:rPr lang="ar-IQ" dirty="0">
                <a:solidFill>
                  <a:srgbClr val="202124"/>
                </a:solidFill>
                <a:latin typeface="Roboto"/>
              </a:rPr>
              <a:t>لبلاغة في اللغة: الانتهاء والوصول، وفي لسان العرب بلغ الشيء يبلغه بلوغاً وبلاغاً وصل وانتهى)، والابلاغ الإيصال، بلغت المكان بلوغاً وصلت إليه.</a:t>
            </a:r>
            <a:r>
              <a:rPr lang="ar-IQ" dirty="0"/>
              <a:t/>
            </a:r>
            <a:br>
              <a:rPr lang="ar-IQ" dirty="0"/>
            </a:br>
            <a:r>
              <a:rPr lang="ar-IQ" dirty="0"/>
              <a:t/>
            </a:r>
            <a:br>
              <a:rPr lang="ar-IQ" dirty="0"/>
            </a:br>
            <a:r>
              <a:rPr lang="ar-IQ" dirty="0">
                <a:solidFill>
                  <a:srgbClr val="202124"/>
                </a:solidFill>
                <a:latin typeface="Roboto"/>
              </a:rPr>
              <a:t>واشار ابن منظور الى المعنى الاصطلاحي، فقال: البلاغة الفصاحة والبلغ، البليغ من الرجال ورجل بليغ حسن الكلام فصيحه والجمع بلغاء. وقد بلغ بلاغة صار بليغاً.</a:t>
            </a:r>
            <a:r>
              <a:rPr lang="ar-IQ" dirty="0"/>
              <a:t/>
            </a:r>
            <a:br>
              <a:rPr lang="ar-IQ" dirty="0"/>
            </a:br>
            <a:endParaRPr lang="ar-IQ" dirty="0"/>
          </a:p>
        </p:txBody>
      </p:sp>
    </p:spTree>
    <p:extLst>
      <p:ext uri="{BB962C8B-B14F-4D97-AF65-F5344CB8AC3E}">
        <p14:creationId xmlns:p14="http://schemas.microsoft.com/office/powerpoint/2010/main" val="2496635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تعريف البلاغة اصطلاحاً</a:t>
            </a:r>
            <a:endParaRPr lang="ar-IQ" b="1" dirty="0"/>
          </a:p>
        </p:txBody>
      </p:sp>
      <p:sp>
        <p:nvSpPr>
          <p:cNvPr id="3" name="عنصر نائب للمحتوى 2"/>
          <p:cNvSpPr>
            <a:spLocks noGrp="1"/>
          </p:cNvSpPr>
          <p:nvPr>
            <p:ph idx="1"/>
          </p:nvPr>
        </p:nvSpPr>
        <p:spPr/>
        <p:txBody>
          <a:bodyPr>
            <a:normAutofit fontScale="77500" lnSpcReduction="20000"/>
          </a:bodyPr>
          <a:lstStyle/>
          <a:p>
            <a:endParaRPr lang="ar-IQ" dirty="0" smtClean="0">
              <a:solidFill>
                <a:srgbClr val="202124"/>
              </a:solidFill>
              <a:latin typeface="Roboto"/>
            </a:endParaRPr>
          </a:p>
          <a:p>
            <a:r>
              <a:rPr lang="ar-IQ" dirty="0">
                <a:solidFill>
                  <a:srgbClr val="202124"/>
                </a:solidFill>
                <a:latin typeface="Roboto"/>
              </a:rPr>
              <a:t>ا</a:t>
            </a:r>
            <a:r>
              <a:rPr lang="ar-IQ" dirty="0" smtClean="0">
                <a:solidFill>
                  <a:srgbClr val="202124"/>
                </a:solidFill>
                <a:latin typeface="Roboto"/>
              </a:rPr>
              <a:t>لبلاغة في </a:t>
            </a:r>
            <a:r>
              <a:rPr lang="ar-IQ" dirty="0">
                <a:solidFill>
                  <a:srgbClr val="202124"/>
                </a:solidFill>
                <a:latin typeface="Roboto"/>
              </a:rPr>
              <a:t>الاصطلاح البلاغي تختلف باختلاف موصوفها، وموصوفها إما الكلام وإما المتكلم، يقال: هذا كلام بليغ، وهذا متكلم بليغ، ولا توصف بها الكلمة، فلا يقال: هذه كلمة بليغة؛ لأن الكلمة المفردة لا تكون معنى كاملاً يمكن تبليغه، فلا توصف بالبلاغة.</a:t>
            </a:r>
            <a:r>
              <a:rPr lang="ar-IQ" dirty="0"/>
              <a:t/>
            </a:r>
            <a:br>
              <a:rPr lang="ar-IQ" dirty="0"/>
            </a:br>
            <a:r>
              <a:rPr lang="ar-IQ" dirty="0" smtClean="0"/>
              <a:t>وبلاغة </a:t>
            </a:r>
            <a:r>
              <a:rPr lang="ar-IQ" dirty="0" smtClean="0">
                <a:solidFill>
                  <a:srgbClr val="202124"/>
                </a:solidFill>
                <a:latin typeface="Roboto"/>
              </a:rPr>
              <a:t>الكلام </a:t>
            </a:r>
            <a:r>
              <a:rPr lang="ar-IQ" dirty="0">
                <a:solidFill>
                  <a:srgbClr val="202124"/>
                </a:solidFill>
                <a:latin typeface="Roboto"/>
              </a:rPr>
              <a:t>مطابقته لمقتضى الحال التي يورد فيها مع فصاحة ألفاظه، والحال هو المقام الذي يدعو المتكلم الى تأليف الكلام ومقتضى الحال الاعتبار المناسب)، كما قد يسمى الخصوصية وهو الصورة المخصوصة التي تورد عليها العبارة وسميت البلاغة (بلاغة)؛ لأنها تنهي المعنى الى قلب السامع فيفهمه.</a:t>
            </a:r>
            <a:r>
              <a:rPr lang="ar-IQ" dirty="0"/>
              <a:t/>
            </a:r>
            <a:br>
              <a:rPr lang="ar-IQ" dirty="0"/>
            </a:br>
            <a:r>
              <a:rPr lang="ar-IQ" dirty="0"/>
              <a:t/>
            </a:r>
            <a:br>
              <a:rPr lang="ar-IQ" dirty="0"/>
            </a:br>
            <a:r>
              <a:rPr lang="ar-IQ" dirty="0"/>
              <a:t/>
            </a:r>
            <a:br>
              <a:rPr lang="ar-IQ" dirty="0"/>
            </a:br>
            <a:r>
              <a:rPr lang="ar-IQ" dirty="0"/>
              <a:t/>
            </a:r>
            <a:br>
              <a:rPr lang="ar-IQ" dirty="0"/>
            </a:br>
            <a:endParaRPr lang="ar-IQ" dirty="0"/>
          </a:p>
        </p:txBody>
      </p:sp>
    </p:spTree>
    <p:extLst>
      <p:ext uri="{BB962C8B-B14F-4D97-AF65-F5344CB8AC3E}">
        <p14:creationId xmlns:p14="http://schemas.microsoft.com/office/powerpoint/2010/main" val="2225193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تعريف الفصاحة لغة</a:t>
            </a:r>
            <a:endParaRPr lang="ar-IQ" b="1" dirty="0"/>
          </a:p>
        </p:txBody>
      </p:sp>
      <p:sp>
        <p:nvSpPr>
          <p:cNvPr id="3" name="عنصر نائب للمحتوى 2"/>
          <p:cNvSpPr>
            <a:spLocks noGrp="1"/>
          </p:cNvSpPr>
          <p:nvPr>
            <p:ph idx="1"/>
          </p:nvPr>
        </p:nvSpPr>
        <p:spPr/>
        <p:txBody>
          <a:bodyPr>
            <a:normAutofit fontScale="92500" lnSpcReduction="10000"/>
          </a:bodyPr>
          <a:lstStyle/>
          <a:p>
            <a:r>
              <a:rPr lang="ar-IQ" dirty="0">
                <a:solidFill>
                  <a:srgbClr val="202124"/>
                </a:solidFill>
                <a:latin typeface="Roboto"/>
              </a:rPr>
              <a:t>للفصاحة لغة أكثر من معنى وتلتقي هذه المعاني في دلالتها على الظهور والبيان، يقال: أفصح فلان عما في نفسه إذا أعرب عنه، وافصح الصبي في منطقه وفصح فيه إذا فهم عنه عندما يشرع في التكلم، وافصح الأعجمي، وفصح إذا أنطق لسانه بالعربية وفي القرآن الكريم قوله تعالى حكاية عن موسى (ع): (وأخي هارون هو أفصح مني لساناً أي وأبين مني قولاً، وفي الحديث النبوي الشريف: أنا أفصح العرب بيد أني من قريش، ويقول أحدنا للآخر، أفصح إن كنت صادقاً وبينا وأظهر، والمثل المشهور : أفصح الصبح لذي عينين، أي ظهر، كما يقال: هذا يوم مفصح، أي جلي لا غيم فيه.</a:t>
            </a:r>
            <a:endParaRPr lang="ar-IQ" dirty="0"/>
          </a:p>
        </p:txBody>
      </p:sp>
    </p:spTree>
    <p:extLst>
      <p:ext uri="{BB962C8B-B14F-4D97-AF65-F5344CB8AC3E}">
        <p14:creationId xmlns:p14="http://schemas.microsoft.com/office/powerpoint/2010/main" val="2822826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تعريف الفصاحة اصطلاحا</a:t>
            </a:r>
            <a:endParaRPr lang="ar-IQ" b="1" dirty="0"/>
          </a:p>
        </p:txBody>
      </p:sp>
      <p:sp>
        <p:nvSpPr>
          <p:cNvPr id="3" name="عنصر نائب للمحتوى 2"/>
          <p:cNvSpPr>
            <a:spLocks noGrp="1"/>
          </p:cNvSpPr>
          <p:nvPr>
            <p:ph idx="1"/>
          </p:nvPr>
        </p:nvSpPr>
        <p:spPr/>
        <p:txBody>
          <a:bodyPr>
            <a:normAutofit fontScale="85000" lnSpcReduction="20000"/>
          </a:bodyPr>
          <a:lstStyle/>
          <a:p>
            <a:r>
              <a:rPr lang="ar-IQ" dirty="0">
                <a:solidFill>
                  <a:srgbClr val="202124"/>
                </a:solidFill>
                <a:latin typeface="Roboto"/>
              </a:rPr>
              <a:t>الفصاحة في اصطلاح البلاغيين، فإن معناها يختلف باختلاف موصوفها، وموصوفها يمكن أن يكون الكلمة، ويمكن أن يكون الكلام ويمكن أن يكون المتكلم</a:t>
            </a:r>
            <a:r>
              <a:rPr lang="ar-IQ" dirty="0" smtClean="0">
                <a:solidFill>
                  <a:srgbClr val="202124"/>
                </a:solidFill>
                <a:latin typeface="Roboto"/>
              </a:rPr>
              <a:t>.</a:t>
            </a:r>
            <a:r>
              <a:rPr lang="ar-IQ" dirty="0"/>
              <a:t/>
            </a:r>
            <a:br>
              <a:rPr lang="ar-IQ" dirty="0"/>
            </a:br>
            <a:r>
              <a:rPr lang="ar-IQ" dirty="0">
                <a:solidFill>
                  <a:srgbClr val="202124"/>
                </a:solidFill>
                <a:latin typeface="Roboto"/>
              </a:rPr>
              <a:t>يقال: هذه كلمة فصيحة، إشارة الى كلمة معينة كلفظة أسد، ويقال: هذا كلام فصيح، إشارة الى مركب معين كقولنا: الشمس طالعة، والسماء صافية، ثم يقال: هذا متكلم فصيح، إشارة الى </a:t>
            </a:r>
            <a:r>
              <a:rPr lang="ar-IQ" dirty="0" smtClean="0">
                <a:solidFill>
                  <a:srgbClr val="202124"/>
                </a:solidFill>
                <a:latin typeface="Roboto"/>
              </a:rPr>
              <a:t>شخص</a:t>
            </a:r>
            <a:r>
              <a:rPr lang="ar-IQ" dirty="0" smtClean="0"/>
              <a:t> </a:t>
            </a:r>
            <a:r>
              <a:rPr lang="ar-IQ" dirty="0" smtClean="0">
                <a:solidFill>
                  <a:srgbClr val="202124"/>
                </a:solidFill>
                <a:latin typeface="Roboto"/>
              </a:rPr>
              <a:t>معين</a:t>
            </a:r>
            <a:r>
              <a:rPr lang="ar-IQ" dirty="0"/>
              <a:t/>
            </a:r>
            <a:br>
              <a:rPr lang="ar-IQ" dirty="0"/>
            </a:br>
            <a:r>
              <a:rPr lang="ar-IQ" dirty="0" smtClean="0"/>
              <a:t>و</a:t>
            </a:r>
            <a:r>
              <a:rPr lang="ar-IQ" dirty="0" smtClean="0">
                <a:solidFill>
                  <a:srgbClr val="202124"/>
                </a:solidFill>
                <a:latin typeface="Roboto"/>
              </a:rPr>
              <a:t>فصاحة الكلمة:</a:t>
            </a:r>
            <a:r>
              <a:rPr lang="ar-IQ" dirty="0" smtClean="0"/>
              <a:t> </a:t>
            </a:r>
            <a:r>
              <a:rPr lang="ar-IQ" dirty="0" smtClean="0">
                <a:solidFill>
                  <a:srgbClr val="202124"/>
                </a:solidFill>
                <a:latin typeface="Roboto"/>
              </a:rPr>
              <a:t>تتحقق بخلوها </a:t>
            </a:r>
            <a:r>
              <a:rPr lang="ar-IQ" dirty="0">
                <a:solidFill>
                  <a:srgbClr val="202124"/>
                </a:solidFill>
                <a:latin typeface="Roboto"/>
              </a:rPr>
              <a:t>من ثلاثة عيوب:</a:t>
            </a:r>
            <a:r>
              <a:rPr lang="ar-IQ" dirty="0"/>
              <a:t/>
            </a:r>
            <a:br>
              <a:rPr lang="ar-IQ" dirty="0"/>
            </a:br>
            <a:r>
              <a:rPr lang="ar-IQ" dirty="0"/>
              <a:t/>
            </a:r>
            <a:br>
              <a:rPr lang="ar-IQ" dirty="0"/>
            </a:br>
            <a:r>
              <a:rPr lang="ar-IQ" dirty="0">
                <a:solidFill>
                  <a:srgbClr val="202124"/>
                </a:solidFill>
                <a:latin typeface="Roboto"/>
              </a:rPr>
              <a:t>(1) تنافر الحروف.</a:t>
            </a:r>
            <a:r>
              <a:rPr lang="ar-IQ" dirty="0"/>
              <a:t/>
            </a:r>
            <a:br>
              <a:rPr lang="ar-IQ" dirty="0"/>
            </a:br>
            <a:r>
              <a:rPr lang="ar-IQ" dirty="0"/>
              <a:t/>
            </a:r>
            <a:br>
              <a:rPr lang="ar-IQ" dirty="0"/>
            </a:br>
            <a:r>
              <a:rPr lang="ar-IQ" dirty="0">
                <a:solidFill>
                  <a:srgbClr val="202124"/>
                </a:solidFill>
                <a:latin typeface="Roboto"/>
              </a:rPr>
              <a:t>(۲) مخالفة القياس اللغوي.</a:t>
            </a:r>
            <a:r>
              <a:rPr lang="ar-IQ" dirty="0"/>
              <a:t/>
            </a:r>
            <a:br>
              <a:rPr lang="ar-IQ" dirty="0"/>
            </a:br>
            <a:r>
              <a:rPr lang="ar-IQ" dirty="0"/>
              <a:t/>
            </a:r>
            <a:br>
              <a:rPr lang="ar-IQ" dirty="0"/>
            </a:br>
            <a:r>
              <a:rPr lang="ar-IQ" dirty="0">
                <a:solidFill>
                  <a:srgbClr val="202124"/>
                </a:solidFill>
                <a:latin typeface="Roboto"/>
              </a:rPr>
              <a:t>(۳) الغرابة.</a:t>
            </a:r>
            <a:endParaRPr lang="ar-IQ" dirty="0"/>
          </a:p>
        </p:txBody>
      </p:sp>
    </p:spTree>
    <p:extLst>
      <p:ext uri="{BB962C8B-B14F-4D97-AF65-F5344CB8AC3E}">
        <p14:creationId xmlns:p14="http://schemas.microsoft.com/office/powerpoint/2010/main" val="1220099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فصاحة الكلام</a:t>
            </a:r>
            <a:endParaRPr lang="ar-IQ" b="1" dirty="0"/>
          </a:p>
        </p:txBody>
      </p:sp>
      <p:sp>
        <p:nvSpPr>
          <p:cNvPr id="3" name="عنصر نائب للمحتوى 2"/>
          <p:cNvSpPr>
            <a:spLocks noGrp="1"/>
          </p:cNvSpPr>
          <p:nvPr>
            <p:ph idx="1"/>
          </p:nvPr>
        </p:nvSpPr>
        <p:spPr/>
        <p:txBody>
          <a:bodyPr/>
          <a:lstStyle/>
          <a:p>
            <a:r>
              <a:rPr lang="ar-IQ" dirty="0">
                <a:solidFill>
                  <a:srgbClr val="202124"/>
                </a:solidFill>
                <a:latin typeface="Roboto"/>
              </a:rPr>
              <a:t>يكون الكلام فصيحاً إذا سلم من </a:t>
            </a:r>
            <a:r>
              <a:rPr lang="ar-IQ" dirty="0" smtClean="0">
                <a:solidFill>
                  <a:srgbClr val="202124"/>
                </a:solidFill>
                <a:latin typeface="Roboto"/>
              </a:rPr>
              <a:t>:</a:t>
            </a:r>
          </a:p>
          <a:p>
            <a:r>
              <a:rPr lang="ar-IQ" dirty="0" smtClean="0">
                <a:solidFill>
                  <a:srgbClr val="202124"/>
                </a:solidFill>
                <a:latin typeface="Roboto"/>
              </a:rPr>
              <a:t>1- تنافر الكلمات</a:t>
            </a:r>
          </a:p>
          <a:p>
            <a:r>
              <a:rPr lang="ar-IQ" dirty="0" smtClean="0">
                <a:solidFill>
                  <a:srgbClr val="202124"/>
                </a:solidFill>
                <a:latin typeface="Roboto"/>
              </a:rPr>
              <a:t>2- ضعف </a:t>
            </a:r>
            <a:r>
              <a:rPr lang="ar-IQ" dirty="0">
                <a:solidFill>
                  <a:srgbClr val="202124"/>
                </a:solidFill>
                <a:latin typeface="Roboto"/>
              </a:rPr>
              <a:t>التأليف </a:t>
            </a:r>
            <a:endParaRPr lang="ar-IQ" dirty="0" smtClean="0">
              <a:solidFill>
                <a:srgbClr val="202124"/>
              </a:solidFill>
              <a:latin typeface="Roboto"/>
            </a:endParaRPr>
          </a:p>
          <a:p>
            <a:r>
              <a:rPr lang="ar-IQ" dirty="0" smtClean="0">
                <a:solidFill>
                  <a:srgbClr val="202124"/>
                </a:solidFill>
                <a:latin typeface="Roboto"/>
              </a:rPr>
              <a:t>3- التعقيد الفظي</a:t>
            </a:r>
          </a:p>
          <a:p>
            <a:r>
              <a:rPr lang="ar-IQ" dirty="0" smtClean="0">
                <a:solidFill>
                  <a:srgbClr val="202124"/>
                </a:solidFill>
                <a:latin typeface="Roboto"/>
              </a:rPr>
              <a:t>4- التعقيد المعنوي</a:t>
            </a:r>
            <a:r>
              <a:rPr lang="ar-IQ" dirty="0"/>
              <a:t/>
            </a:r>
            <a:br>
              <a:rPr lang="ar-IQ" dirty="0"/>
            </a:br>
            <a:endParaRPr lang="ar-IQ" dirty="0"/>
          </a:p>
        </p:txBody>
      </p:sp>
    </p:spTree>
    <p:extLst>
      <p:ext uri="{BB962C8B-B14F-4D97-AF65-F5344CB8AC3E}">
        <p14:creationId xmlns:p14="http://schemas.microsoft.com/office/powerpoint/2010/main" val="38711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TotalTime>
  <Words>273</Words>
  <Application>Microsoft Office PowerPoint</Application>
  <PresentationFormat>On-screen Show (4:3)</PresentationFormat>
  <Paragraphs>22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انقلاب</vt:lpstr>
      <vt:lpstr>مفاهيم بلاغية</vt:lpstr>
      <vt:lpstr>مفهوم البلاغة</vt:lpstr>
      <vt:lpstr>تعريف البلاغة اصطلاحاً</vt:lpstr>
      <vt:lpstr>تعريف الفصاحة لغة</vt:lpstr>
      <vt:lpstr>تعريف الفصاحة اصطلاحا</vt:lpstr>
      <vt:lpstr>فصاحة الكلام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مفاهيم بلاغية</dc:title>
  <dc:creator>Digital</dc:creator>
  <cp:lastModifiedBy>Maher</cp:lastModifiedBy>
  <cp:revision>4</cp:revision>
  <dcterms:created xsi:type="dcterms:W3CDTF">2025-03-01T15:14:50Z</dcterms:created>
  <dcterms:modified xsi:type="dcterms:W3CDTF">2026-09-09T09:45:27Z</dcterms:modified>
</cp:coreProperties>
</file>