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8BB424ED-291C-4175-9409-977D2DE51BAE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D538700-2D3E-4ECF-B8A8-A6A837F94FD7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4ED-291C-4175-9409-977D2DE51BAE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8700-2D3E-4ECF-B8A8-A6A837F94F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4ED-291C-4175-9409-977D2DE51BAE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8700-2D3E-4ECF-B8A8-A6A837F94F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4ED-291C-4175-9409-977D2DE51BAE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8700-2D3E-4ECF-B8A8-A6A837F94FD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4ED-291C-4175-9409-977D2DE51BAE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8700-2D3E-4ECF-B8A8-A6A837F94F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4ED-291C-4175-9409-977D2DE51BAE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8700-2D3E-4ECF-B8A8-A6A837F94F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4ED-291C-4175-9409-977D2DE51BAE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8700-2D3E-4ECF-B8A8-A6A837F94F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4ED-291C-4175-9409-977D2DE51BAE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8700-2D3E-4ECF-B8A8-A6A837F94FD7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4ED-291C-4175-9409-977D2DE51BAE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8700-2D3E-4ECF-B8A8-A6A837F94F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4ED-291C-4175-9409-977D2DE51BAE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8700-2D3E-4ECF-B8A8-A6A837F94F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4ED-291C-4175-9409-977D2DE51BAE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8700-2D3E-4ECF-B8A8-A6A837F94F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8BB424ED-291C-4175-9409-977D2DE51BAE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3D538700-2D3E-4ECF-B8A8-A6A837F94FD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IQ" dirty="0" smtClean="0"/>
              <a:t>علم البيان</a:t>
            </a: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IQ" dirty="0" smtClean="0"/>
              <a:t>علم البيان</a:t>
            </a:r>
          </a:p>
          <a:p>
            <a:r>
              <a:rPr lang="ar-IQ" dirty="0" smtClean="0"/>
              <a:t>المرحلة الثانية شعبة (د)</a:t>
            </a:r>
          </a:p>
          <a:p>
            <a:r>
              <a:rPr lang="ar-IQ" dirty="0" smtClean="0"/>
              <a:t>. د. أم البنين جعفر الصادق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337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ar-IQ" dirty="0" smtClean="0"/>
              <a:t>البيان </a:t>
            </a:r>
            <a:br>
              <a:rPr lang="ar-IQ" dirty="0" smtClean="0"/>
            </a:br>
            <a:r>
              <a:rPr lang="ar-IQ" dirty="0" smtClean="0"/>
              <a:t>لغة واصطلاحا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rtl="1"/>
            <a:r>
              <a:rPr lang="ar-IQ" b="1" dirty="0"/>
              <a:t>البيان لغةً : </a:t>
            </a:r>
            <a:r>
              <a:rPr lang="ar-IQ" dirty="0"/>
              <a:t>من "بان للشيء وأبان ، اذا اتضح وانكشف، وفلان أَبْينُ من فلان، أي : أوضح كلاماً منه " فالبيان</a:t>
            </a:r>
          </a:p>
          <a:p>
            <a:pPr algn="just" rtl="1"/>
            <a:r>
              <a:rPr lang="ar-IQ" dirty="0"/>
              <a:t>لغة </a:t>
            </a:r>
            <a:r>
              <a:rPr lang="ar-IQ" dirty="0" smtClean="0"/>
              <a:t>الوضوح </a:t>
            </a:r>
            <a:r>
              <a:rPr lang="ar-IQ" dirty="0"/>
              <a:t>والكشف </a:t>
            </a:r>
            <a:r>
              <a:rPr lang="ar-IQ" dirty="0" smtClean="0"/>
              <a:t>والظهور.</a:t>
            </a:r>
          </a:p>
          <a:p>
            <a:pPr algn="just" rtl="1"/>
            <a:r>
              <a:rPr lang="ar-IQ" b="1" dirty="0"/>
              <a:t>البيان </a:t>
            </a:r>
            <a:r>
              <a:rPr lang="ar-IQ" b="1" dirty="0" smtClean="0"/>
              <a:t>اصطلاحاً: </a:t>
            </a:r>
            <a:r>
              <a:rPr lang="ar-IQ" dirty="0"/>
              <a:t>عرّف </a:t>
            </a:r>
            <a:r>
              <a:rPr lang="ar-IQ" b="1" dirty="0" err="1"/>
              <a:t>السكاكي</a:t>
            </a:r>
            <a:r>
              <a:rPr lang="ar-IQ" b="1" dirty="0"/>
              <a:t> </a:t>
            </a:r>
            <a:r>
              <a:rPr lang="ar-IQ" dirty="0"/>
              <a:t>البيان بقوله : </a:t>
            </a:r>
            <a:r>
              <a:rPr lang="ar-IQ" dirty="0" smtClean="0"/>
              <a:t>هو </a:t>
            </a:r>
            <a:r>
              <a:rPr lang="ar-IQ" dirty="0"/>
              <a:t>معرفة </a:t>
            </a:r>
            <a:r>
              <a:rPr lang="ar-IQ" dirty="0" smtClean="0"/>
              <a:t>إيراد المعنى </a:t>
            </a:r>
            <a:r>
              <a:rPr lang="ar-IQ" dirty="0"/>
              <a:t>الواحد في طرق مختلفة بالزيادة </a:t>
            </a:r>
            <a:r>
              <a:rPr lang="ar-IQ" dirty="0" smtClean="0"/>
              <a:t>في وضوح </a:t>
            </a:r>
            <a:r>
              <a:rPr lang="ar-IQ" dirty="0"/>
              <a:t>الدلالة عليه وبالنقصان ليحترز بالوقوف على ذلك عن الخطأ في مطابقة الكلام لتمام </a:t>
            </a:r>
            <a:r>
              <a:rPr lang="ar-IQ" dirty="0" smtClean="0"/>
              <a:t>المراد منه.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862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IQ" dirty="0" smtClean="0"/>
              <a:t>البيان في القرآن والحديث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rtl="1"/>
            <a:r>
              <a:rPr lang="ar-IQ" b="1" dirty="0"/>
              <a:t>من القرآن :</a:t>
            </a:r>
          </a:p>
          <a:p>
            <a:pPr marL="0" indent="0" algn="just" rtl="1">
              <a:buNone/>
            </a:pPr>
            <a:r>
              <a:rPr lang="ar-IQ" dirty="0" smtClean="0"/>
              <a:t>قوله </a:t>
            </a:r>
            <a:r>
              <a:rPr lang="ar-IQ" dirty="0"/>
              <a:t>تعالى: </a:t>
            </a:r>
            <a:r>
              <a:rPr lang="ar-IQ" b="1" dirty="0"/>
              <a:t>"هذا بيان للناس وهدى وموعظة </a:t>
            </a:r>
            <a:r>
              <a:rPr lang="ar-IQ" b="1" dirty="0" smtClean="0"/>
              <a:t>للمتقين</a:t>
            </a:r>
            <a:r>
              <a:rPr lang="ar-IQ" b="1" dirty="0" smtClean="0"/>
              <a:t> "</a:t>
            </a:r>
            <a:endParaRPr lang="ar-IQ" b="1" dirty="0" smtClean="0"/>
          </a:p>
          <a:p>
            <a:pPr marL="0" indent="0" algn="just" rtl="1">
              <a:buNone/>
            </a:pPr>
            <a:r>
              <a:rPr lang="ar-IQ" dirty="0"/>
              <a:t>قوله </a:t>
            </a:r>
            <a:r>
              <a:rPr lang="ar-IQ" dirty="0" smtClean="0"/>
              <a:t>تعالى: </a:t>
            </a:r>
            <a:r>
              <a:rPr lang="ar-IQ" b="1" dirty="0"/>
              <a:t>"الرحمن علم القرآن خلق الانسان علمه </a:t>
            </a:r>
            <a:r>
              <a:rPr lang="ar-IQ" b="1" dirty="0" smtClean="0"/>
              <a:t>البيان</a:t>
            </a:r>
            <a:r>
              <a:rPr lang="ar-IQ" b="1" dirty="0" smtClean="0"/>
              <a:t> "</a:t>
            </a:r>
            <a:endParaRPr lang="ar-IQ" b="1" dirty="0" smtClean="0"/>
          </a:p>
          <a:p>
            <a:pPr algn="just" rtl="1"/>
            <a:r>
              <a:rPr lang="ar-IQ" dirty="0" smtClean="0"/>
              <a:t>ما </a:t>
            </a:r>
            <a:r>
              <a:rPr lang="ar-IQ" dirty="0"/>
              <a:t>رُوي عنه صلى الله عليه وسلم من قوله : " إن من البيان </a:t>
            </a:r>
            <a:r>
              <a:rPr lang="ar-IQ" dirty="0" smtClean="0"/>
              <a:t>لسحرا، </a:t>
            </a:r>
            <a:r>
              <a:rPr lang="ar-IQ" dirty="0"/>
              <a:t>وإنّ من الشعر لحكمة" </a:t>
            </a:r>
            <a:r>
              <a:rPr lang="ar-IQ" dirty="0" smtClean="0"/>
              <a:t>.</a:t>
            </a:r>
            <a:endParaRPr lang="ar-IQ" b="1" dirty="0"/>
          </a:p>
          <a:p>
            <a:pPr algn="just" rtl="1"/>
            <a:r>
              <a:rPr lang="ar-IQ" b="1" dirty="0"/>
              <a:t>.4 </a:t>
            </a:r>
            <a:r>
              <a:rPr lang="ar-IQ" dirty="0"/>
              <a:t>ما روي عنه صلى </a:t>
            </a:r>
            <a:r>
              <a:rPr lang="ar-IQ" dirty="0" smtClean="0"/>
              <a:t>اللّه عليه </a:t>
            </a:r>
            <a:r>
              <a:rPr lang="ar-IQ" dirty="0" err="1" smtClean="0"/>
              <a:t>وآله</a:t>
            </a:r>
            <a:r>
              <a:rPr lang="ar-IQ" dirty="0" smtClean="0"/>
              <a:t> </a:t>
            </a:r>
            <a:r>
              <a:rPr lang="ar-IQ" dirty="0"/>
              <a:t>وسلم من أنه قال : "البذاء والبيان شعبتان من النفاق"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830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IQ" dirty="0"/>
              <a:t>أبرز </a:t>
            </a:r>
            <a:r>
              <a:rPr lang="ar-IQ" dirty="0" smtClean="0"/>
              <a:t>مميزات </a:t>
            </a:r>
            <a:r>
              <a:rPr lang="ar-IQ" dirty="0"/>
              <a:t>مدلول البيان في نظر الجاحظ </a:t>
            </a:r>
            <a:r>
              <a:rPr lang="ar-IQ" dirty="0" smtClean="0"/>
              <a:t>والبلاغين </a:t>
            </a:r>
            <a:r>
              <a:rPr lang="ar-IQ" dirty="0"/>
              <a:t>يتمثل في ثلاث خصائص :</a:t>
            </a:r>
          </a:p>
          <a:p>
            <a:pPr algn="just" rtl="1"/>
            <a:r>
              <a:rPr lang="ar-IQ" dirty="0"/>
              <a:t>الاولى : السعة في المفهوم .</a:t>
            </a:r>
          </a:p>
          <a:p>
            <a:pPr algn="just" rtl="1"/>
            <a:r>
              <a:rPr lang="ar-IQ" dirty="0"/>
              <a:t>الثانية : التقيد في الحد والتعريف .</a:t>
            </a:r>
          </a:p>
          <a:p>
            <a:pPr algn="just" rtl="1"/>
            <a:r>
              <a:rPr lang="ar-IQ" dirty="0"/>
              <a:t>الثالثة : الاستشهاد بالنصوص الأدبية في التحليل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239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 rtl="1"/>
            <a:r>
              <a:rPr lang="ar-IQ" b="1" dirty="0"/>
              <a:t>عبد القاهر الجرجاني </a:t>
            </a:r>
            <a:r>
              <a:rPr lang="ar-IQ" dirty="0"/>
              <a:t>الذي قال: "ثم انك لا ترى علما هو أرسخ أصلاً، وأبسق فرعاً، </a:t>
            </a:r>
            <a:r>
              <a:rPr lang="ar-IQ" dirty="0" smtClean="0"/>
              <a:t>وأجلى جنى</a:t>
            </a:r>
            <a:r>
              <a:rPr lang="ar-IQ" dirty="0"/>
              <a:t>، وأعذب وِردا ، وأكرم نتاجا، وأنور س ا رجاً، من علم البيان الذي لولاه لم تَرَ لسانا يحوك الوشي ، ويصوغ </a:t>
            </a:r>
            <a:r>
              <a:rPr lang="ar-IQ" dirty="0" smtClean="0"/>
              <a:t>الحلي، </a:t>
            </a:r>
            <a:r>
              <a:rPr lang="ar-IQ" dirty="0"/>
              <a:t>ويلفظ الدر، وينفث السحر، ويقري الشهد، ويريك بدائع من الزهر ، ويجنيك الحلو اليانع من الثمر، والذي </a:t>
            </a:r>
            <a:r>
              <a:rPr lang="ar-IQ" dirty="0" smtClean="0"/>
              <a:t>لولا تحفيّه </a:t>
            </a:r>
            <a:r>
              <a:rPr lang="ar-IQ" dirty="0"/>
              <a:t>بالعلوم وعنايته بها، وتصويره إياها ، لبقيت كامنة مستورة ولما استبنت لها يد الدهر صورة، ولا ستمر </a:t>
            </a:r>
            <a:r>
              <a:rPr lang="ar-IQ" dirty="0" smtClean="0"/>
              <a:t>السَّرار بأهلتها</a:t>
            </a:r>
            <a:r>
              <a:rPr lang="ar-IQ" dirty="0"/>
              <a:t>، واستولى الخفاء على جملتها، إلى فوائد لا يدركها الإحصاء ومحاسن لا يحصرها الاستقصاء".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0910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أوستن">
  <a:themeElements>
    <a:clrScheme name="أوستن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أوستن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أوستن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11</TotalTime>
  <Words>298</Words>
  <Application>Microsoft Office PowerPoint</Application>
  <PresentationFormat>عرض على الشاشة (3:4)‏</PresentationFormat>
  <Paragraphs>19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أوستن</vt:lpstr>
      <vt:lpstr>علم البيان</vt:lpstr>
      <vt:lpstr>البيان  لغة واصطلاحا</vt:lpstr>
      <vt:lpstr>البيان في القرآن والحديث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علم البيان</dc:title>
  <dc:creator>user1806</dc:creator>
  <cp:lastModifiedBy>user1806</cp:lastModifiedBy>
  <cp:revision>2</cp:revision>
  <dcterms:created xsi:type="dcterms:W3CDTF">2025-12-27T17:25:38Z</dcterms:created>
  <dcterms:modified xsi:type="dcterms:W3CDTF">2025-12-27T17:36:53Z</dcterms:modified>
</cp:coreProperties>
</file>