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6B63B6CC-BEA1-4882-A306-D288ED125E71}"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2520500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6B63B6CC-BEA1-4882-A306-D288ED125E71}"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3533200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6B63B6CC-BEA1-4882-A306-D288ED125E71}"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3427537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6B63B6CC-BEA1-4882-A306-D288ED125E71}" type="datetimeFigureOut">
              <a:rPr lang="en-US" smtClean="0"/>
              <a:t>9/12/2026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3149945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6B63B6CC-BEA1-4882-A306-D288ED125E71}" type="datetimeFigureOut">
              <a:rPr lang="en-US" smtClean="0"/>
              <a:t>9/12/2026</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1922321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6B63B6CC-BEA1-4882-A306-D288ED125E71}" type="datetimeFigureOut">
              <a:rPr lang="en-US" smtClean="0"/>
              <a:t>9/12/2026</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1422346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B63B6CC-BEA1-4882-A306-D288ED125E71}" type="datetimeFigureOut">
              <a:rPr lang="en-US" smtClean="0"/>
              <a:t>9/12/2026</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2447840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B63B6CC-BEA1-4882-A306-D288ED125E71}" type="datetimeFigureOut">
              <a:rPr lang="en-US" smtClean="0"/>
              <a:t>9/12/2026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3828045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6B63B6CC-BEA1-4882-A306-D288ED125E71}" type="datetimeFigureOut">
              <a:rPr lang="en-US" smtClean="0"/>
              <a:t>9/12/2026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351820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6B63B6CC-BEA1-4882-A306-D288ED125E71}"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446830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6B63B6CC-BEA1-4882-A306-D288ED125E71}"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A3B00D0C-2F6F-46A0-900A-7E8093CEB340}" type="slidenum">
              <a:rPr lang="en-US" smtClean="0"/>
              <a:t>‹#›</a:t>
            </a:fld>
            <a:endParaRPr lang="en-US"/>
          </a:p>
        </p:txBody>
      </p:sp>
    </p:spTree>
    <p:extLst>
      <p:ext uri="{BB962C8B-B14F-4D97-AF65-F5344CB8AC3E}">
        <p14:creationId xmlns:p14="http://schemas.microsoft.com/office/powerpoint/2010/main" val="3445764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3B6CC-BEA1-4882-A306-D288ED125E71}" type="datetimeFigureOut">
              <a:rPr lang="en-US" smtClean="0"/>
              <a:t>9/12/2026</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00D0C-2F6F-46A0-900A-7E8093CEB340}" type="slidenum">
              <a:rPr lang="en-US" smtClean="0"/>
              <a:t>‹#›</a:t>
            </a:fld>
            <a:endParaRPr lang="en-US"/>
          </a:p>
        </p:txBody>
      </p:sp>
    </p:spTree>
    <p:extLst>
      <p:ext uri="{BB962C8B-B14F-4D97-AF65-F5344CB8AC3E}">
        <p14:creationId xmlns:p14="http://schemas.microsoft.com/office/powerpoint/2010/main" val="2941938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قسم الفلسفة </a:t>
            </a:r>
            <a:br>
              <a:rPr lang="ar-IQ" dirty="0" smtClean="0"/>
            </a:br>
            <a:r>
              <a:rPr lang="ar-IQ" dirty="0" smtClean="0"/>
              <a:t>علم الكلام / الالهيات</a:t>
            </a:r>
            <a:endParaRPr lang="en-US" dirty="0"/>
          </a:p>
        </p:txBody>
      </p:sp>
      <p:sp>
        <p:nvSpPr>
          <p:cNvPr id="3" name="عنوان فرعي 2"/>
          <p:cNvSpPr>
            <a:spLocks noGrp="1"/>
          </p:cNvSpPr>
          <p:nvPr>
            <p:ph type="subTitle" idx="1"/>
          </p:nvPr>
        </p:nvSpPr>
        <p:spPr/>
        <p:txBody>
          <a:bodyPr/>
          <a:lstStyle/>
          <a:p>
            <a:pPr rtl="1"/>
            <a:r>
              <a:rPr lang="ar-IQ" b="1" dirty="0" smtClean="0">
                <a:solidFill>
                  <a:schemeClr val="tx1"/>
                </a:solidFill>
              </a:rPr>
              <a:t>م . د</a:t>
            </a:r>
          </a:p>
          <a:p>
            <a:pPr rtl="1"/>
            <a:r>
              <a:rPr lang="ar-IQ" b="1" dirty="0" smtClean="0">
                <a:solidFill>
                  <a:schemeClr val="tx1"/>
                </a:solidFill>
              </a:rPr>
              <a:t>ريا خالد ناجي</a:t>
            </a:r>
            <a:endParaRPr lang="en-US" b="1" dirty="0">
              <a:solidFill>
                <a:schemeClr val="tx1"/>
              </a:solidFill>
            </a:endParaRPr>
          </a:p>
        </p:txBody>
      </p:sp>
    </p:spTree>
    <p:extLst>
      <p:ext uri="{BB962C8B-B14F-4D97-AF65-F5344CB8AC3E}">
        <p14:creationId xmlns:p14="http://schemas.microsoft.com/office/powerpoint/2010/main" val="3982041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477962"/>
          </a:xfrm>
        </p:spPr>
        <p:txBody>
          <a:bodyPr>
            <a:normAutofit fontScale="90000"/>
          </a:bodyPr>
          <a:lstStyle/>
          <a:p>
            <a:pPr rtl="1"/>
            <a:r>
              <a:rPr lang="ar-IQ" b="1" dirty="0" smtClean="0"/>
              <a:t>وجود الله جل </a:t>
            </a:r>
            <a:r>
              <a:rPr lang="ar-IQ" b="1" dirty="0" smtClean="0"/>
              <a:t>جلاله</a:t>
            </a:r>
            <a:r>
              <a:rPr lang="en-US" b="1" dirty="0" smtClean="0"/>
              <a:t> </a:t>
            </a:r>
            <a:r>
              <a:rPr lang="ar-IQ" b="1" dirty="0" smtClean="0"/>
              <a:t>/ ادلة وجوده</a:t>
            </a:r>
            <a:br>
              <a:rPr lang="ar-IQ" b="1" dirty="0" smtClean="0"/>
            </a:br>
            <a:r>
              <a:rPr lang="ar-IQ" b="1" dirty="0" smtClean="0"/>
              <a:t>شغلة مسالة وجود الله جل جلاله الانسان قديما وحديثا </a:t>
            </a:r>
            <a:endParaRPr lang="en-US" b="1" dirty="0"/>
          </a:p>
        </p:txBody>
      </p:sp>
      <p:sp>
        <p:nvSpPr>
          <p:cNvPr id="3" name="عنصر نائب للمحتوى 2"/>
          <p:cNvSpPr>
            <a:spLocks noGrp="1"/>
          </p:cNvSpPr>
          <p:nvPr>
            <p:ph idx="1"/>
          </p:nvPr>
        </p:nvSpPr>
        <p:spPr/>
        <p:txBody>
          <a:bodyPr/>
          <a:lstStyle/>
          <a:p>
            <a:pPr algn="r" rtl="1"/>
            <a:endParaRPr lang="ar-IQ" b="1" dirty="0" smtClean="0"/>
          </a:p>
          <a:p>
            <a:pPr algn="r" rtl="1"/>
            <a:r>
              <a:rPr lang="ar-IQ" b="1" dirty="0" smtClean="0"/>
              <a:t>الدليل الاول: الدليل الحدوث</a:t>
            </a:r>
          </a:p>
          <a:p>
            <a:pPr algn="r" rtl="1"/>
            <a:r>
              <a:rPr lang="ar-IQ" b="1" dirty="0" smtClean="0"/>
              <a:t>الدليل الثاني: الدليل الوجوب</a:t>
            </a:r>
          </a:p>
          <a:p>
            <a:pPr algn="r" rtl="1"/>
            <a:r>
              <a:rPr lang="ar-IQ" b="1" dirty="0" smtClean="0"/>
              <a:t>الدليل الثالث: الدليل البرهان العلمي</a:t>
            </a:r>
          </a:p>
          <a:p>
            <a:pPr algn="r" rtl="1"/>
            <a:r>
              <a:rPr lang="ar-IQ" b="1" dirty="0" smtClean="0"/>
              <a:t>الدليل الرابع: الدليل الوجودي</a:t>
            </a:r>
          </a:p>
          <a:p>
            <a:pPr algn="r" rtl="1"/>
            <a:r>
              <a:rPr lang="ar-IQ" b="1" dirty="0" smtClean="0"/>
              <a:t>الدليل الخامس: الدليل الاخلاقي</a:t>
            </a:r>
            <a:endParaRPr lang="en-US" b="1" dirty="0"/>
          </a:p>
        </p:txBody>
      </p:sp>
    </p:spTree>
    <p:extLst>
      <p:ext uri="{BB962C8B-B14F-4D97-AF65-F5344CB8AC3E}">
        <p14:creationId xmlns:p14="http://schemas.microsoft.com/office/powerpoint/2010/main" val="4273546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b="1" dirty="0" smtClean="0"/>
              <a:t>الدليل الاول دليل الحدوث</a:t>
            </a:r>
            <a:endParaRPr lang="en-US" b="1" dirty="0"/>
          </a:p>
        </p:txBody>
      </p:sp>
      <p:sp>
        <p:nvSpPr>
          <p:cNvPr id="3" name="عنصر نائب للمحتوى 2"/>
          <p:cNvSpPr>
            <a:spLocks noGrp="1"/>
          </p:cNvSpPr>
          <p:nvPr>
            <p:ph idx="1"/>
          </p:nvPr>
        </p:nvSpPr>
        <p:spPr/>
        <p:txBody>
          <a:bodyPr/>
          <a:lstStyle/>
          <a:p>
            <a:pPr algn="r" rtl="1"/>
            <a:endParaRPr lang="ar-IQ" b="1" dirty="0" smtClean="0"/>
          </a:p>
          <a:p>
            <a:pPr algn="r" rtl="1"/>
            <a:r>
              <a:rPr lang="ar-IQ" b="1" dirty="0" smtClean="0"/>
              <a:t>الدليل الاول دليل </a:t>
            </a:r>
            <a:r>
              <a:rPr lang="ar-IQ" b="1" dirty="0" smtClean="0"/>
              <a:t>الحدوث: العالم حادث ويمكن صياغة دليل الحدوث الى ما يلي:</a:t>
            </a:r>
          </a:p>
          <a:p>
            <a:pPr algn="r" rtl="1"/>
            <a:r>
              <a:rPr lang="ar-IQ" b="1" dirty="0" smtClean="0"/>
              <a:t>العالم المتغير: وكل متغير حادث, فالعالم حادث</a:t>
            </a:r>
          </a:p>
          <a:p>
            <a:pPr algn="r" rtl="1"/>
            <a:r>
              <a:rPr lang="ar-IQ" b="1" dirty="0" smtClean="0"/>
              <a:t>العالم مترب من جواهر واعراض: وكل من الجواهر والاعراض متغيرة وكل متغير حادث, فالعلم حادث </a:t>
            </a:r>
            <a:endParaRPr lang="en-US" b="1" dirty="0"/>
          </a:p>
        </p:txBody>
      </p:sp>
    </p:spTree>
    <p:extLst>
      <p:ext uri="{BB962C8B-B14F-4D97-AF65-F5344CB8AC3E}">
        <p14:creationId xmlns:p14="http://schemas.microsoft.com/office/powerpoint/2010/main" val="3971931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b="1" dirty="0" smtClean="0"/>
              <a:t>الدليل الثاني دليل الوجوب</a:t>
            </a:r>
            <a:endParaRPr lang="en-US" b="1" dirty="0"/>
          </a:p>
        </p:txBody>
      </p:sp>
      <p:sp>
        <p:nvSpPr>
          <p:cNvPr id="3" name="عنصر نائب للمحتوى 2"/>
          <p:cNvSpPr>
            <a:spLocks noGrp="1"/>
          </p:cNvSpPr>
          <p:nvPr>
            <p:ph idx="1"/>
          </p:nvPr>
        </p:nvSpPr>
        <p:spPr/>
        <p:txBody>
          <a:bodyPr/>
          <a:lstStyle/>
          <a:p>
            <a:pPr algn="r" rtl="1"/>
            <a:endParaRPr lang="ar-IQ" b="1" dirty="0" smtClean="0"/>
          </a:p>
          <a:p>
            <a:pPr algn="r" rtl="1"/>
            <a:endParaRPr lang="ar-IQ" b="1" dirty="0"/>
          </a:p>
          <a:p>
            <a:pPr algn="r" rtl="1"/>
            <a:r>
              <a:rPr lang="ar-IQ" b="1" dirty="0" smtClean="0"/>
              <a:t>الدليل الثاني: دليل الوجوب: الموجود في هذا الكون اما واجب او مستحيل او ممكن. وكل امر لا بد ان يتصف بواحدة من هذه الامور الثلاثة.</a:t>
            </a:r>
          </a:p>
          <a:p>
            <a:pPr algn="r" rtl="1"/>
            <a:endParaRPr lang="en-US" b="1" dirty="0"/>
          </a:p>
        </p:txBody>
      </p:sp>
    </p:spTree>
    <p:extLst>
      <p:ext uri="{BB962C8B-B14F-4D97-AF65-F5344CB8AC3E}">
        <p14:creationId xmlns:p14="http://schemas.microsoft.com/office/powerpoint/2010/main" val="1902891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b="1" dirty="0" smtClean="0"/>
              <a:t>الدليل الثالث دليل البرهان العلمي</a:t>
            </a:r>
            <a:endParaRPr lang="en-US" b="1" dirty="0"/>
          </a:p>
        </p:txBody>
      </p:sp>
      <p:sp>
        <p:nvSpPr>
          <p:cNvPr id="3" name="عنصر نائب للمحتوى 2"/>
          <p:cNvSpPr>
            <a:spLocks noGrp="1"/>
          </p:cNvSpPr>
          <p:nvPr>
            <p:ph idx="1"/>
          </p:nvPr>
        </p:nvSpPr>
        <p:spPr/>
        <p:txBody>
          <a:bodyPr/>
          <a:lstStyle/>
          <a:p>
            <a:pPr algn="r" rtl="1"/>
            <a:endParaRPr lang="ar-IQ" b="1" dirty="0" smtClean="0"/>
          </a:p>
          <a:p>
            <a:pPr algn="r" rtl="1"/>
            <a:r>
              <a:rPr lang="ar-IQ" b="1" dirty="0" smtClean="0"/>
              <a:t>الدليل الثالث البرهان العلمي: دليل العناية والاختراع وهذا الدليل هو من احلا الادلة واوضحها وهو الي ذكره ابن رشد في مناهج الادلة باسم دليل العناية والاختراع, وهذا الدليل هو الذي عليه القران الكريم واعتمده الصحابة رضوان الله عليهم </a:t>
            </a:r>
            <a:endParaRPr lang="en-US" b="1" dirty="0"/>
          </a:p>
        </p:txBody>
      </p:sp>
    </p:spTree>
    <p:extLst>
      <p:ext uri="{BB962C8B-B14F-4D97-AF65-F5344CB8AC3E}">
        <p14:creationId xmlns:p14="http://schemas.microsoft.com/office/powerpoint/2010/main" val="3262196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b="1" dirty="0" smtClean="0"/>
              <a:t>الدليل الرابع دليل الوجودي</a:t>
            </a:r>
            <a:endParaRPr lang="en-US" b="1" dirty="0"/>
          </a:p>
        </p:txBody>
      </p:sp>
      <p:sp>
        <p:nvSpPr>
          <p:cNvPr id="3" name="عنصر نائب للمحتوى 2"/>
          <p:cNvSpPr>
            <a:spLocks noGrp="1"/>
          </p:cNvSpPr>
          <p:nvPr>
            <p:ph idx="1"/>
          </p:nvPr>
        </p:nvSpPr>
        <p:spPr/>
        <p:txBody>
          <a:bodyPr/>
          <a:lstStyle/>
          <a:p>
            <a:pPr marL="0" indent="0" algn="r" rtl="1">
              <a:buNone/>
            </a:pPr>
            <a:endParaRPr lang="ar-IQ" b="1" dirty="0"/>
          </a:p>
          <a:p>
            <a:pPr marL="0" indent="0" algn="r" rtl="1">
              <a:buNone/>
            </a:pPr>
            <a:r>
              <a:rPr lang="ar-IQ" b="1" dirty="0" smtClean="0"/>
              <a:t>الدليل الرابع دليل الوجودي: وهو الذي سمية برهان الاستيلاء والاستكمال او برهان المثل الاعلى وقد </a:t>
            </a:r>
            <a:r>
              <a:rPr lang="ar-IQ" b="1" dirty="0" err="1" smtClean="0"/>
              <a:t>ضاغه</a:t>
            </a:r>
            <a:r>
              <a:rPr lang="ar-IQ" b="1" dirty="0" smtClean="0"/>
              <a:t> القديس </a:t>
            </a:r>
            <a:r>
              <a:rPr lang="ar-IQ" b="1" dirty="0" err="1" smtClean="0"/>
              <a:t>انسليم</a:t>
            </a:r>
            <a:r>
              <a:rPr lang="ar-IQ" b="1" dirty="0" smtClean="0"/>
              <a:t> في صورته الاولى</a:t>
            </a:r>
          </a:p>
          <a:p>
            <a:pPr marL="0" indent="0" algn="r" rtl="1">
              <a:buNone/>
            </a:pPr>
            <a:endParaRPr lang="en-US" b="1" dirty="0"/>
          </a:p>
        </p:txBody>
      </p:sp>
    </p:spTree>
    <p:extLst>
      <p:ext uri="{BB962C8B-B14F-4D97-AF65-F5344CB8AC3E}">
        <p14:creationId xmlns:p14="http://schemas.microsoft.com/office/powerpoint/2010/main" val="1983490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b="1" dirty="0" smtClean="0"/>
              <a:t>الدليل الخامس دليل الاخلاقي</a:t>
            </a:r>
            <a:endParaRPr lang="en-US" b="1" dirty="0"/>
          </a:p>
        </p:txBody>
      </p:sp>
      <p:sp>
        <p:nvSpPr>
          <p:cNvPr id="3" name="عنصر نائب للمحتوى 2"/>
          <p:cNvSpPr>
            <a:spLocks noGrp="1"/>
          </p:cNvSpPr>
          <p:nvPr>
            <p:ph idx="1"/>
          </p:nvPr>
        </p:nvSpPr>
        <p:spPr/>
        <p:txBody>
          <a:bodyPr/>
          <a:lstStyle/>
          <a:p>
            <a:pPr algn="r" rtl="1"/>
            <a:endParaRPr lang="ar-IQ" b="1" dirty="0" smtClean="0"/>
          </a:p>
          <a:p>
            <a:pPr algn="r" rtl="1"/>
            <a:endParaRPr lang="ar-IQ" b="1"/>
          </a:p>
          <a:p>
            <a:pPr algn="r" rtl="1"/>
            <a:r>
              <a:rPr lang="ar-IQ" b="1" smtClean="0"/>
              <a:t>الدليل </a:t>
            </a:r>
            <a:r>
              <a:rPr lang="ar-IQ" b="1" dirty="0" smtClean="0"/>
              <a:t>الخامس </a:t>
            </a:r>
            <a:r>
              <a:rPr lang="ar-IQ" b="1" dirty="0" smtClean="0"/>
              <a:t>الاخلاقي : وقد صاغه الفيلسوف الالماني كنت وهو ان علاقة </a:t>
            </a:r>
            <a:r>
              <a:rPr lang="ar-IQ" b="1" dirty="0" err="1" smtClean="0"/>
              <a:t>الواعز</a:t>
            </a:r>
            <a:r>
              <a:rPr lang="ar-IQ" b="1" dirty="0" smtClean="0"/>
              <a:t> الاخلاقي . </a:t>
            </a:r>
            <a:r>
              <a:rPr lang="ar-IQ" b="1" dirty="0" err="1" smtClean="0"/>
              <a:t>اة</a:t>
            </a:r>
            <a:r>
              <a:rPr lang="ar-IQ" b="1" dirty="0" smtClean="0"/>
              <a:t> علاقة الواجب, او علاقة الضمير لا توجد في النفس الانسانية بغير وجود الله</a:t>
            </a:r>
            <a:endParaRPr lang="en-US" b="1" dirty="0"/>
          </a:p>
        </p:txBody>
      </p:sp>
    </p:spTree>
    <p:extLst>
      <p:ext uri="{BB962C8B-B14F-4D97-AF65-F5344CB8AC3E}">
        <p14:creationId xmlns:p14="http://schemas.microsoft.com/office/powerpoint/2010/main" val="4212303586"/>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224</Words>
  <Application>Microsoft Office PowerPoint</Application>
  <PresentationFormat>عرض على الشاشة (3:4)‏</PresentationFormat>
  <Paragraphs>29</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نسق Office</vt:lpstr>
      <vt:lpstr>قسم الفلسفة  علم الكلام / الالهيات</vt:lpstr>
      <vt:lpstr>وجود الله جل جلاله / ادلة وجوده شغلة مسالة وجود الله جل جلاله الانسان قديما وحديثا </vt:lpstr>
      <vt:lpstr>الدليل الاول دليل الحدوث</vt:lpstr>
      <vt:lpstr>الدليل الثاني دليل الوجوب</vt:lpstr>
      <vt:lpstr>الدليل الثالث دليل البرهان العلمي</vt:lpstr>
      <vt:lpstr>الدليل الرابع دليل الوجودي</vt:lpstr>
      <vt:lpstr>الدليل الخامس دليل الاخلاقي</vt:lpstr>
    </vt:vector>
  </TitlesOfParts>
  <Company>DR.Ahmed Saker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قسم الفلسفة  علم الكلام / الالهيات</dc:title>
  <dc:creator>Windows User</dc:creator>
  <cp:lastModifiedBy>Windows User</cp:lastModifiedBy>
  <cp:revision>5</cp:revision>
  <dcterms:created xsi:type="dcterms:W3CDTF">2026-09-12T10:31:48Z</dcterms:created>
  <dcterms:modified xsi:type="dcterms:W3CDTF">2026-09-12T14:20:40Z</dcterms:modified>
</cp:coreProperties>
</file>