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1"/>
  </p:notesMasterIdLst>
  <p:sldIdLst>
    <p:sldId id="290" r:id="rId2"/>
    <p:sldId id="262" r:id="rId3"/>
    <p:sldId id="286" r:id="rId4"/>
    <p:sldId id="273" r:id="rId5"/>
    <p:sldId id="263" r:id="rId6"/>
    <p:sldId id="287" r:id="rId7"/>
    <p:sldId id="288" r:id="rId8"/>
    <p:sldId id="289" r:id="rId9"/>
    <p:sldId id="279"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53" d="100"/>
          <a:sy n="53" d="100"/>
        </p:scale>
        <p:origin x="-1866" y="-3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330FD53-CF1A-415B-8731-E8E441F1C178}" type="datetimeFigureOut">
              <a:rPr lang="ar-IQ" smtClean="0"/>
              <a:t>08/04/1448</a:t>
            </a:fld>
            <a:endParaRPr lang="ar-IQ"/>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1300317-8567-48B7-897D-328338CA00B6}" type="slidenum">
              <a:rPr lang="ar-IQ" smtClean="0"/>
              <a:t>‹#›</a:t>
            </a:fld>
            <a:endParaRPr lang="ar-IQ"/>
          </a:p>
        </p:txBody>
      </p:sp>
    </p:spTree>
    <p:extLst>
      <p:ext uri="{BB962C8B-B14F-4D97-AF65-F5344CB8AC3E}">
        <p14:creationId xmlns:p14="http://schemas.microsoft.com/office/powerpoint/2010/main" val="2277448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1B8ABB09-4A1D-463E-8065-109CC2B7EFAA}" type="datetimeFigureOut">
              <a:rPr lang="ar-SA" smtClean="0"/>
              <a:t>08/04/1448</a:t>
            </a:fld>
            <a:endParaRPr lang="ar-SA"/>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1B8ABB09-4A1D-463E-8065-109CC2B7EFAA}" type="datetimeFigureOut">
              <a:rPr lang="ar-SA" smtClean="0"/>
              <a:t>08/04/1448</a:t>
            </a:fld>
            <a:endParaRPr lang="ar-SA"/>
          </a:p>
        </p:txBody>
      </p:sp>
      <p:sp>
        <p:nvSpPr>
          <p:cNvPr id="9" name="عنصر نائب لرقم الشريحة 8"/>
          <p:cNvSpPr>
            <a:spLocks noGrp="1"/>
          </p:cNvSpPr>
          <p:nvPr>
            <p:ph type="sldNum" sz="quarter" idx="15"/>
          </p:nvPr>
        </p:nvSpPr>
        <p:spPr/>
        <p:txBody>
          <a:bodyPr rtlCol="0"/>
          <a:lstStyle/>
          <a:p>
            <a:fld id="{0B34F065-1154-456A-91E3-76DE8E75E17B}" type="slidenum">
              <a:rPr lang="ar-SA" smtClean="0"/>
              <a:t>‹#›</a:t>
            </a:fld>
            <a:endParaRPr lang="ar-SA"/>
          </a:p>
        </p:txBody>
      </p:sp>
      <p:sp>
        <p:nvSpPr>
          <p:cNvPr id="10" name="عنصر نائب للتذييل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1B8ABB09-4A1D-463E-8065-109CC2B7EFAA}" type="datetimeFigureOut">
              <a:rPr lang="ar-SA" smtClean="0"/>
              <a:t>08/04/1448</a:t>
            </a:fld>
            <a:endParaRPr lang="ar-SA"/>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08/04/1448</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08/04/1448</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1B8ABB09-4A1D-463E-8065-109CC2B7EFAA}" type="datetimeFigureOut">
              <a:rPr lang="ar-SA" smtClean="0"/>
              <a:t>08/04/1448</a:t>
            </a:fld>
            <a:endParaRPr lang="ar-SA"/>
          </a:p>
        </p:txBody>
      </p:sp>
      <p:sp>
        <p:nvSpPr>
          <p:cNvPr id="7" name="عنصر نائب لرقم الشريحة 6"/>
          <p:cNvSpPr>
            <a:spLocks noGrp="1"/>
          </p:cNvSpPr>
          <p:nvPr>
            <p:ph type="sldNum" sz="quarter" idx="11"/>
          </p:nvPr>
        </p:nvSpPr>
        <p:spPr/>
        <p:txBody>
          <a:bodyPr rtlCol="0"/>
          <a:lstStyle/>
          <a:p>
            <a:fld id="{0B34F065-1154-456A-91E3-76DE8E75E17B}" type="slidenum">
              <a:rPr lang="ar-SA" smtClean="0"/>
              <a:t>‹#›</a:t>
            </a:fld>
            <a:endParaRPr lang="ar-SA"/>
          </a:p>
        </p:txBody>
      </p:sp>
      <p:sp>
        <p:nvSpPr>
          <p:cNvPr id="8" name="عنصر نائب للتذييل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08/04/1448</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1B8ABB09-4A1D-463E-8065-109CC2B7EFAA}" type="datetimeFigureOut">
              <a:rPr lang="ar-SA" smtClean="0"/>
              <a:t>08/04/1448</a:t>
            </a:fld>
            <a:endParaRPr lang="ar-SA"/>
          </a:p>
        </p:txBody>
      </p:sp>
      <p:sp>
        <p:nvSpPr>
          <p:cNvPr id="22" name="عنصر نائب لرقم الشريحة 21"/>
          <p:cNvSpPr>
            <a:spLocks noGrp="1"/>
          </p:cNvSpPr>
          <p:nvPr>
            <p:ph type="sldNum" sz="quarter" idx="15"/>
          </p:nvPr>
        </p:nvSpPr>
        <p:spPr/>
        <p:txBody>
          <a:bodyPr rtlCol="0"/>
          <a:lstStyle/>
          <a:p>
            <a:fld id="{0B34F065-1154-456A-91E3-76DE8E75E17B}" type="slidenum">
              <a:rPr lang="ar-SA" smtClean="0"/>
              <a:t>‹#›</a:t>
            </a:fld>
            <a:endParaRPr lang="ar-SA"/>
          </a:p>
        </p:txBody>
      </p:sp>
      <p:sp>
        <p:nvSpPr>
          <p:cNvPr id="23" name="عنصر نائب للتذييل 22"/>
          <p:cNvSpPr>
            <a:spLocks noGrp="1"/>
          </p:cNvSpPr>
          <p:nvPr>
            <p:ph type="ftr" sz="quarter" idx="16"/>
          </p:nvPr>
        </p:nvSpPr>
        <p:spPr/>
        <p:txBody>
          <a:bodyPr rtlCol="0"/>
          <a:lstStyle/>
          <a:p>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1B8ABB09-4A1D-463E-8065-109CC2B7EFAA}" type="datetimeFigureOut">
              <a:rPr lang="ar-SA" smtClean="0"/>
              <a:t>08/04/1448</a:t>
            </a:fld>
            <a:endParaRPr lang="ar-SA"/>
          </a:p>
        </p:txBody>
      </p:sp>
      <p:sp>
        <p:nvSpPr>
          <p:cNvPr id="18" name="عنصر نائب لرقم الشريحة 17"/>
          <p:cNvSpPr>
            <a:spLocks noGrp="1"/>
          </p:cNvSpPr>
          <p:nvPr>
            <p:ph type="sldNum" sz="quarter" idx="11"/>
          </p:nvPr>
        </p:nvSpPr>
        <p:spPr/>
        <p:txBody>
          <a:bodyPr rtlCol="0"/>
          <a:lstStyle/>
          <a:p>
            <a:fld id="{0B34F065-1154-456A-91E3-76DE8E75E17B}" type="slidenum">
              <a:rPr lang="ar-SA" smtClean="0"/>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08/04/1448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08/04/1448</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B8ABB09-4A1D-463E-8065-109CC2B7EFAA}" type="datetimeFigureOut">
              <a:rPr lang="ar-SA" smtClean="0"/>
              <a:t>08/04/1448</a:t>
            </a:fld>
            <a:endParaRPr lang="ar-SA"/>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7.xml"/><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2"/>
          <p:cNvSpPr/>
          <p:nvPr/>
        </p:nvSpPr>
        <p:spPr>
          <a:xfrm>
            <a:off x="251520" y="404664"/>
            <a:ext cx="8496944" cy="2664296"/>
          </a:xfrm>
          <a:prstGeom prst="roundRect">
            <a:avLst/>
          </a:prstGeom>
          <a:solidFill>
            <a:schemeClr val="accent2">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spcBef>
                <a:spcPct val="50000"/>
              </a:spcBef>
            </a:pPr>
            <a:r>
              <a:rPr lang="ar-IQ" sz="4000" b="1" dirty="0" smtClean="0">
                <a:solidFill>
                  <a:srgbClr val="FF0000"/>
                </a:solidFill>
                <a:latin typeface="Arial" pitchFamily="34" charset="0"/>
                <a:cs typeface="Arial" pitchFamily="34" charset="0"/>
              </a:rPr>
              <a:t>الاقتصاد الجزئي</a:t>
            </a:r>
          </a:p>
          <a:p>
            <a:pPr algn="ctr">
              <a:spcBef>
                <a:spcPct val="50000"/>
              </a:spcBef>
            </a:pPr>
            <a:r>
              <a:rPr lang="ar-IQ" sz="4000" b="1" dirty="0" smtClean="0">
                <a:solidFill>
                  <a:srgbClr val="FF0000"/>
                </a:solidFill>
                <a:latin typeface="Arial" pitchFamily="34" charset="0"/>
                <a:cs typeface="Arial" pitchFamily="34" charset="0"/>
              </a:rPr>
              <a:t>المحاضرة الاولى / المرحلة الثالثة</a:t>
            </a:r>
            <a:endParaRPr lang="ar-SA" sz="4000" b="1" dirty="0">
              <a:solidFill>
                <a:srgbClr val="FF0000"/>
              </a:solidFill>
              <a:latin typeface="Arial" pitchFamily="34" charset="0"/>
              <a:cs typeface="Arial" pitchFamily="34" charset="0"/>
            </a:endParaRPr>
          </a:p>
        </p:txBody>
      </p:sp>
      <p:pic>
        <p:nvPicPr>
          <p:cNvPr id="6"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664"/>
            <a:ext cx="1907704" cy="2139966"/>
          </a:xfrm>
          <a:prstGeom prst="ellipse">
            <a:avLst/>
          </a:prstGeom>
          <a:ln>
            <a:noFill/>
          </a:ln>
          <a:effectLst>
            <a:softEdge rad="112500"/>
          </a:effectLst>
        </p:spPr>
      </p:pic>
      <p:pic>
        <p:nvPicPr>
          <p:cNvPr id="2" name="صورة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3212976"/>
            <a:ext cx="7848872" cy="2880000"/>
          </a:xfrm>
          <a:prstGeom prst="rect">
            <a:avLst/>
          </a:prstGeom>
        </p:spPr>
      </p:pic>
    </p:spTree>
    <p:extLst>
      <p:ext uri="{BB962C8B-B14F-4D97-AF65-F5344CB8AC3E}">
        <p14:creationId xmlns:p14="http://schemas.microsoft.com/office/powerpoint/2010/main" val="254468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6" descr="C:\Users\User\Pictures\خلفيات\111\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125" y="22860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مستطيل 2"/>
          <p:cNvSpPr/>
          <p:nvPr/>
        </p:nvSpPr>
        <p:spPr>
          <a:xfrm>
            <a:off x="-230125" y="1537435"/>
            <a:ext cx="9144276" cy="3472489"/>
          </a:xfrm>
          <a:prstGeom prst="rect">
            <a:avLst/>
          </a:prstGeom>
          <a:solidFill>
            <a:schemeClr val="bg2"/>
          </a:solidFill>
        </p:spPr>
        <p:txBody>
          <a:bodyPr wrap="square">
            <a:spAutoFit/>
          </a:bodyPr>
          <a:lstStyle/>
          <a:p>
            <a:pPr algn="ctr"/>
            <a:r>
              <a:rPr lang="ar-IQ" sz="5400" b="1" dirty="0" smtClean="0"/>
              <a:t>المحاضرة الاولى</a:t>
            </a:r>
          </a:p>
          <a:p>
            <a:r>
              <a:rPr lang="ar-SA" sz="3600" b="1" dirty="0" smtClean="0"/>
              <a:t>أولاً</a:t>
            </a:r>
            <a:r>
              <a:rPr lang="ar-SA" sz="3600" b="1" dirty="0"/>
              <a:t>: التحليل الاقتصادي الجزئي</a:t>
            </a:r>
            <a:endParaRPr lang="en-US" sz="3600" dirty="0"/>
          </a:p>
          <a:p>
            <a:r>
              <a:rPr lang="ar-SA" sz="3600" b="1" dirty="0"/>
              <a:t>ثانياً: مكونات النظرية الاقتصادية</a:t>
            </a:r>
            <a:endParaRPr lang="en-US" sz="3600" dirty="0"/>
          </a:p>
          <a:p>
            <a:r>
              <a:rPr lang="ar-SA" sz="3600" b="1" dirty="0"/>
              <a:t>ثالثاً: الانظمة الاقتصادية</a:t>
            </a:r>
            <a:endParaRPr lang="en-US" sz="3600" dirty="0"/>
          </a:p>
          <a:p>
            <a:r>
              <a:rPr lang="ar-SA" sz="3600" b="1" dirty="0"/>
              <a:t>رابعاً: الفرق بين التحليل الاقتصادي الجزئي والكلي</a:t>
            </a:r>
            <a:endParaRPr lang="en-US" sz="3600" dirty="0"/>
          </a:p>
          <a:p>
            <a:pPr algn="ctr">
              <a:lnSpc>
                <a:spcPct val="115000"/>
              </a:lnSpc>
              <a:spcAft>
                <a:spcPts val="1000"/>
              </a:spcAft>
            </a:pPr>
            <a:endParaRPr lang="en-US" sz="2000" b="1" dirty="0">
              <a:latin typeface="Calibri"/>
              <a:ea typeface="Calibri"/>
              <a:cs typeface="Arial"/>
            </a:endParaRPr>
          </a:p>
        </p:txBody>
      </p:sp>
    </p:spTree>
    <p:extLst>
      <p:ext uri="{BB962C8B-B14F-4D97-AF65-F5344CB8AC3E}">
        <p14:creationId xmlns:p14="http://schemas.microsoft.com/office/powerpoint/2010/main" val="1860956971"/>
      </p:ext>
    </p:extLst>
  </p:cSld>
  <p:clrMapOvr>
    <a:masterClrMapping/>
  </p:clrMapOvr>
  <p:transition spd="med">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ext Box 2"/>
          <p:cNvSpPr txBox="1">
            <a:spLocks noChangeArrowheads="1"/>
          </p:cNvSpPr>
          <p:nvPr/>
        </p:nvSpPr>
        <p:spPr bwMode="auto">
          <a:xfrm>
            <a:off x="2339751" y="321976"/>
            <a:ext cx="5083175" cy="54572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style>
          <a:lnRef idx="1">
            <a:schemeClr val="accent2"/>
          </a:lnRef>
          <a:fillRef idx="2">
            <a:schemeClr val="accent2"/>
          </a:fillRef>
          <a:effectRef idx="1">
            <a:schemeClr val="accent2"/>
          </a:effectRef>
          <a:fontRef idx="minor">
            <a:schemeClr val="dk1"/>
          </a:fontRef>
        </p:style>
        <p:txBody>
          <a:bodyPr>
            <a:spAutoFit/>
          </a:bodyPr>
          <a:lstStyle/>
          <a:p>
            <a:pPr lvl="0" algn="ctr">
              <a:lnSpc>
                <a:spcPct val="115000"/>
              </a:lnSpc>
              <a:spcAft>
                <a:spcPts val="1000"/>
              </a:spcAft>
            </a:pPr>
            <a:r>
              <a:rPr lang="ar-IQ" sz="2800" b="1" dirty="0" smtClean="0">
                <a:solidFill>
                  <a:prstClr val="black"/>
                </a:solidFill>
                <a:latin typeface="Calibri"/>
                <a:ea typeface="Calibri"/>
                <a:cs typeface="Arial"/>
              </a:rPr>
              <a:t>الفصل الاول</a:t>
            </a:r>
            <a:endParaRPr lang="ar-IQ" sz="2800" b="1" dirty="0">
              <a:solidFill>
                <a:prstClr val="black"/>
              </a:solidFill>
              <a:latin typeface="Calibri"/>
              <a:ea typeface="Calibri"/>
              <a:cs typeface="Arial"/>
            </a:endParaRPr>
          </a:p>
        </p:txBody>
      </p:sp>
      <p:sp>
        <p:nvSpPr>
          <p:cNvPr id="238595" name="Text Box 3"/>
          <p:cNvSpPr txBox="1">
            <a:spLocks noChangeArrowheads="1"/>
          </p:cNvSpPr>
          <p:nvPr/>
        </p:nvSpPr>
        <p:spPr bwMode="auto">
          <a:xfrm>
            <a:off x="611140" y="1052736"/>
            <a:ext cx="8080375" cy="5632311"/>
          </a:xfrm>
          <a:prstGeom prst="rect">
            <a:avLst/>
          </a:prstGeom>
          <a:noFill/>
          <a:ln>
            <a:noFill/>
          </a:ln>
          <a:effectLst/>
          <a:extLst>
            <a:ext uri="{909E8E84-426E-40DD-AFC4-6F175D3DCCD1}">
              <a14:hiddenFill xmlns:a14="http://schemas.microsoft.com/office/drawing/2010/main">
                <a:gradFill rotWithShape="1">
                  <a:gsLst>
                    <a:gs pos="0">
                      <a:srgbClr val="DCFF79"/>
                    </a:gs>
                    <a:gs pos="50000">
                      <a:srgbClr val="FFFFFF"/>
                    </a:gs>
                    <a:gs pos="100000">
                      <a:srgbClr val="DCFF79"/>
                    </a:gs>
                  </a:gsLst>
                  <a:lin ang="5400000" scaled="1"/>
                </a:gradFill>
              </a14:hiddenFill>
            </a:ext>
            <a:ext uri="{91240B29-F687-4F45-9708-019B960494DF}">
              <a14:hiddenLine xmlns:a14="http://schemas.microsoft.com/office/drawing/2010/main" w="28575" algn="ctr">
                <a:solidFill>
                  <a:srgbClr val="E4005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ar-SA" sz="2400" b="1" u="sng" dirty="0"/>
              <a:t>أولاً: التحليل الاقتصادي الجزئي</a:t>
            </a:r>
            <a:endParaRPr lang="en-US" sz="2400" dirty="0"/>
          </a:p>
          <a:p>
            <a:pPr algn="just"/>
            <a:r>
              <a:rPr lang="ar-SA" sz="2400" dirty="0"/>
              <a:t>هو احد الفروع الاساسية لعلم الاقتصاد يهتم بدراسة سلوك الوحدات الاقتصادية الفردية واتخاذ القرارات على مستوى محدود مثل المستهلكين والاسر والشركات والافراد يركز هذا التحليل على كيفية توزيع الموارد المحدودة بين الاستخدامات المختلفة وكيفية تفاعل قوى العرض والطلب لتحديد اسعار السلع والخدمات في الاسواق المختلفة</a:t>
            </a:r>
            <a:r>
              <a:rPr lang="ar-SA" sz="2400" dirty="0" smtClean="0"/>
              <a:t>.</a:t>
            </a:r>
            <a:endParaRPr lang="ar-IQ" sz="2400" dirty="0" smtClean="0"/>
          </a:p>
          <a:p>
            <a:pPr algn="just"/>
            <a:endParaRPr lang="ar-IQ" sz="2400" dirty="0"/>
          </a:p>
          <a:p>
            <a:pPr algn="just"/>
            <a:r>
              <a:rPr lang="ar-SA" sz="2400" b="1" u="sng" dirty="0"/>
              <a:t>اهم المحاور التي يدرسها الاقتصاد الجزئي</a:t>
            </a:r>
            <a:endParaRPr lang="en-US" sz="2400" dirty="0"/>
          </a:p>
          <a:p>
            <a:pPr lvl="0" algn="just"/>
            <a:r>
              <a:rPr lang="ar-SA" sz="2400" b="1" dirty="0"/>
              <a:t>سلوك المستهلك</a:t>
            </a:r>
            <a:r>
              <a:rPr lang="ar-SA" sz="2400" dirty="0"/>
              <a:t>: دراسة كيفية اتخاذ الافراد لقرارات الشراء لتحقيق اقصى مستوى من المنفعة بناءً على دخلهم واسعار السلع (نظرية المنفعة)</a:t>
            </a:r>
            <a:endParaRPr lang="en-US" sz="2400" dirty="0"/>
          </a:p>
          <a:p>
            <a:pPr lvl="0" algn="just"/>
            <a:r>
              <a:rPr lang="ar-SA" sz="2400" dirty="0"/>
              <a:t>سلوك المنتج (الشركة) كيفية اتخاذ الشركات لقرارات الانتاج لتحديد الكمية المثلى وتحقيق اقصى ربح وتقليل التكاليف الى ادنى حد (نظرية الانتاج والتكاليف)</a:t>
            </a:r>
            <a:endParaRPr lang="en-US" sz="2400" dirty="0"/>
          </a:p>
          <a:p>
            <a:pPr lvl="0" algn="just"/>
            <a:r>
              <a:rPr lang="ar-SA" sz="2400" dirty="0"/>
              <a:t>توازن السوق: دراسة كيفية التفاعل بين العرض والطلب لتحديد سعر التوازن والكمية التوازنية لسلعة ما.</a:t>
            </a:r>
            <a:endParaRPr lang="en-US" sz="2400" dirty="0"/>
          </a:p>
          <a:p>
            <a:pPr lvl="0" algn="just"/>
            <a:r>
              <a:rPr lang="ar-SA" sz="2400" dirty="0"/>
              <a:t>هياكل الاسواق: تحليل طبيعة المنافسة في الاسواق وتأثيرها على الاسعار</a:t>
            </a:r>
            <a:r>
              <a:rPr lang="ar-SA" sz="2400" dirty="0" smtClean="0"/>
              <a:t>.</a:t>
            </a:r>
            <a:endParaRPr lang="en-US" sz="2400" dirty="0"/>
          </a:p>
        </p:txBody>
      </p:sp>
    </p:spTree>
    <p:extLst>
      <p:ext uri="{BB962C8B-B14F-4D97-AF65-F5344CB8AC3E}">
        <p14:creationId xmlns:p14="http://schemas.microsoft.com/office/powerpoint/2010/main" val="900509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2000" fill="hold"/>
                                        <p:tgtEl>
                                          <p:spTgt spid="23859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2" presetClass="entr" presetSubtype="8" fill="hold" grpId="0" nodeType="clickEffect">
                                  <p:stCondLst>
                                    <p:cond delay="0"/>
                                  </p:stCondLst>
                                  <p:childTnLst>
                                    <p:set>
                                      <p:cBhvr>
                                        <p:cTn id="10" dur="1" fill="hold">
                                          <p:stCondLst>
                                            <p:cond delay="0"/>
                                          </p:stCondLst>
                                        </p:cTn>
                                        <p:tgtEl>
                                          <p:spTgt spid="238595"/>
                                        </p:tgtEl>
                                        <p:attrNameLst>
                                          <p:attrName>style.visibility</p:attrName>
                                        </p:attrNameLst>
                                      </p:cBhvr>
                                      <p:to>
                                        <p:strVal val="visible"/>
                                      </p:to>
                                    </p:set>
                                    <p:animEffect transition="in" filter="slide(fromLeft)">
                                      <p:cBhvr>
                                        <p:cTn id="11" dur="500"/>
                                        <p:tgtEl>
                                          <p:spTgt spid="2385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4" grpId="0" animBg="1"/>
      <p:bldP spid="23859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533400" y="3810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rtl="0"/>
            <a:endParaRPr lang="en-US" altLang="ar-SA" sz="4400" b="1">
              <a:solidFill>
                <a:srgbClr val="FFFF99"/>
              </a:solidFill>
            </a:endParaRPr>
          </a:p>
        </p:txBody>
      </p:sp>
      <p:sp>
        <p:nvSpPr>
          <p:cNvPr id="9219" name="Rectangle 3"/>
          <p:cNvSpPr>
            <a:spLocks noChangeArrowheads="1"/>
          </p:cNvSpPr>
          <p:nvPr/>
        </p:nvSpPr>
        <p:spPr bwMode="auto">
          <a:xfrm>
            <a:off x="457200" y="1630363"/>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rtl="0">
              <a:spcBef>
                <a:spcPct val="20000"/>
              </a:spcBef>
              <a:buFontTx/>
              <a:buChar char="•"/>
            </a:pPr>
            <a:endParaRPr lang="en-US" altLang="ar-SA" sz="3200">
              <a:solidFill>
                <a:schemeClr val="accent2"/>
              </a:solidFill>
            </a:endParaRPr>
          </a:p>
        </p:txBody>
      </p:sp>
      <p:sp>
        <p:nvSpPr>
          <p:cNvPr id="15366" name="AutoShape 6"/>
          <p:cNvSpPr>
            <a:spLocks noChangeArrowheads="1"/>
          </p:cNvSpPr>
          <p:nvPr/>
        </p:nvSpPr>
        <p:spPr bwMode="auto">
          <a:xfrm>
            <a:off x="1219200" y="304800"/>
            <a:ext cx="6477000" cy="963960"/>
          </a:xfrm>
          <a:prstGeom prst="roundRect">
            <a:avLst>
              <a:gd name="adj" fmla="val 16667"/>
            </a:avLst>
          </a:prstGeom>
          <a:gradFill rotWithShape="1">
            <a:gsLst>
              <a:gs pos="0">
                <a:srgbClr val="5E765E"/>
              </a:gs>
              <a:gs pos="50000">
                <a:srgbClr val="CCFFCC"/>
              </a:gs>
              <a:gs pos="100000">
                <a:srgbClr val="5E765E"/>
              </a:gs>
            </a:gsLst>
            <a:lin ang="5400000" scaled="1"/>
          </a:gradFill>
          <a:ln w="9525">
            <a:solidFill>
              <a:srgbClr val="000066"/>
            </a:solidFill>
            <a:round/>
            <a:headEnd/>
            <a:tailEnd/>
          </a:ln>
        </p:spPr>
        <p:txBody>
          <a:bodyPr wrap="none" anchor="ctr"/>
          <a:lstStyle/>
          <a:p>
            <a:pPr algn="ctr"/>
            <a:r>
              <a:rPr lang="ar-SA" sz="2800" b="1" u="sng" dirty="0"/>
              <a:t>ثانياً: مكونات النظرية الاقتصادية</a:t>
            </a:r>
            <a:endParaRPr lang="en-US" sz="2800" dirty="0"/>
          </a:p>
        </p:txBody>
      </p:sp>
      <p:sp>
        <p:nvSpPr>
          <p:cNvPr id="15367" name="Text Box 7"/>
          <p:cNvSpPr txBox="1">
            <a:spLocks noChangeArrowheads="1"/>
          </p:cNvSpPr>
          <p:nvPr/>
        </p:nvSpPr>
        <p:spPr bwMode="auto">
          <a:xfrm>
            <a:off x="228600" y="1600200"/>
            <a:ext cx="8491538"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ahoma" pitchFamily="34" charset="0"/>
                <a:cs typeface="Arial" charset="0"/>
              </a:defRPr>
            </a:lvl1pPr>
            <a:lvl2pPr>
              <a:defRPr sz="2800">
                <a:solidFill>
                  <a:schemeClr val="tx1"/>
                </a:solidFill>
                <a:latin typeface="Tahoma" pitchFamily="34" charset="0"/>
                <a:cs typeface="Arial" charset="0"/>
              </a:defRPr>
            </a:lvl2pPr>
            <a:lvl3pPr>
              <a:defRPr sz="2400">
                <a:solidFill>
                  <a:schemeClr val="tx1"/>
                </a:solidFill>
                <a:latin typeface="Tahoma" pitchFamily="34" charset="0"/>
                <a:cs typeface="Arial" charset="0"/>
              </a:defRPr>
            </a:lvl3pPr>
            <a:lvl4pPr>
              <a:defRPr sz="2000">
                <a:solidFill>
                  <a:schemeClr val="tx1"/>
                </a:solidFill>
                <a:latin typeface="Tahoma" pitchFamily="34" charset="0"/>
                <a:cs typeface="Arial" charset="0"/>
              </a:defRPr>
            </a:lvl4pPr>
            <a:lvl5pPr>
              <a:defRPr sz="2000">
                <a:solidFill>
                  <a:schemeClr val="tx1"/>
                </a:solidFill>
                <a:latin typeface="Tahoma" pitchFamily="34" charset="0"/>
                <a:cs typeface="Arial" charset="0"/>
              </a:defRPr>
            </a:lvl5pPr>
            <a:lvl6pPr eaLnBrk="0" hangingPunct="0">
              <a:defRPr sz="2000">
                <a:solidFill>
                  <a:schemeClr val="tx1"/>
                </a:solidFill>
                <a:latin typeface="Tahoma" pitchFamily="34" charset="0"/>
                <a:cs typeface="Arial" charset="0"/>
              </a:defRPr>
            </a:lvl6pPr>
            <a:lvl7pPr eaLnBrk="0" hangingPunct="0">
              <a:defRPr sz="2000">
                <a:solidFill>
                  <a:schemeClr val="tx1"/>
                </a:solidFill>
                <a:latin typeface="Tahoma" pitchFamily="34" charset="0"/>
                <a:cs typeface="Arial" charset="0"/>
              </a:defRPr>
            </a:lvl7pPr>
            <a:lvl8pPr eaLnBrk="0" hangingPunct="0">
              <a:defRPr sz="2000">
                <a:solidFill>
                  <a:schemeClr val="tx1"/>
                </a:solidFill>
                <a:latin typeface="Tahoma" pitchFamily="34" charset="0"/>
                <a:cs typeface="Arial" charset="0"/>
              </a:defRPr>
            </a:lvl8pPr>
            <a:lvl9pPr eaLnBrk="0" hangingPunct="0">
              <a:defRPr sz="2000">
                <a:solidFill>
                  <a:schemeClr val="tx1"/>
                </a:solidFill>
                <a:latin typeface="Tahoma" pitchFamily="34" charset="0"/>
                <a:cs typeface="Arial" charset="0"/>
              </a:defRPr>
            </a:lvl9pPr>
          </a:lstStyle>
          <a:p>
            <a:r>
              <a:rPr lang="ar-SA" sz="2400" b="1" dirty="0">
                <a:solidFill>
                  <a:srgbClr val="FF0000"/>
                </a:solidFill>
              </a:rPr>
              <a:t>تعرف النظرية الاقتصادية بانها مجموعة فى المبادئ والروابط التي تحكم العلاقات والظواهر الاقتصادية.</a:t>
            </a:r>
            <a:endParaRPr lang="en-US" sz="2400" b="1" dirty="0">
              <a:solidFill>
                <a:srgbClr val="FF0000"/>
              </a:solidFill>
            </a:endParaRPr>
          </a:p>
          <a:p>
            <a:r>
              <a:rPr lang="ar-SA" sz="2400" b="1" dirty="0">
                <a:solidFill>
                  <a:srgbClr val="FF0000"/>
                </a:solidFill>
              </a:rPr>
              <a:t>وتتكون النظرية الاقتصادية من اربعة عناصر اساسية مترابطة تستخدم لتفسير الظواهر الاقتصادية والتنبؤ بالسلوكيات المستقبلية.</a:t>
            </a:r>
            <a:endParaRPr lang="en-US" sz="2400" b="1" dirty="0">
              <a:solidFill>
                <a:srgbClr val="FF0000"/>
              </a:solidFill>
            </a:endParaRPr>
          </a:p>
          <a:p>
            <a:pPr lvl="0"/>
            <a:r>
              <a:rPr lang="ar-SA" sz="2400" b="1" dirty="0">
                <a:solidFill>
                  <a:srgbClr val="FF0000"/>
                </a:solidFill>
              </a:rPr>
              <a:t>الافتراضات: المبادئ الاولية التي تبنى عليها النظرية وتبسط الواقع لتسهيل التحليل مثل فرضية عقلانية المستهلك او فرضية بقاء العوامل الأخرى على حالها.</a:t>
            </a:r>
            <a:endParaRPr lang="en-US" sz="2400" b="1" dirty="0">
              <a:solidFill>
                <a:srgbClr val="FF0000"/>
              </a:solidFill>
            </a:endParaRPr>
          </a:p>
          <a:p>
            <a:pPr lvl="0"/>
            <a:r>
              <a:rPr lang="ar-SA" sz="2400" b="1" dirty="0">
                <a:solidFill>
                  <a:srgbClr val="FF0000"/>
                </a:solidFill>
              </a:rPr>
              <a:t>المتغيرات: العناصر القابلة للقياس والتغير وتقسم الى متغيرات مستقلة (تؤثر) ومتغيرات تابعة (تتأثر) مثل السعر والكمية المطلوبة والدخل.</a:t>
            </a:r>
            <a:endParaRPr lang="en-US" sz="2400" b="1" dirty="0">
              <a:solidFill>
                <a:srgbClr val="FF0000"/>
              </a:solidFill>
            </a:endParaRPr>
          </a:p>
          <a:p>
            <a:pPr lvl="0"/>
            <a:r>
              <a:rPr lang="ar-SA" sz="2400" b="1" dirty="0">
                <a:solidFill>
                  <a:srgbClr val="FF0000"/>
                </a:solidFill>
              </a:rPr>
              <a:t>الفرضيات الاختبارية: العلاقات المسبقة المفترضة بين المتغيرات التي تعبر عن سبب ونتيجة (مثل اذا ارتفع السعر تنخفض الكمية المطلوبة)</a:t>
            </a:r>
            <a:endParaRPr lang="en-US" sz="2400" b="1" dirty="0">
              <a:solidFill>
                <a:srgbClr val="FF0000"/>
              </a:solidFill>
            </a:endParaRPr>
          </a:p>
          <a:p>
            <a:r>
              <a:rPr lang="ar-SA" sz="2400" b="1" dirty="0">
                <a:solidFill>
                  <a:srgbClr val="FF0000"/>
                </a:solidFill>
              </a:rPr>
              <a:t>التنبؤات او النتائج: الخلاصات الناتجة عن تطبيق النظرية والتي يمكن اختبار صحتها واقعياً باستخدام البيانات الاحصائية والاقتصاد القياسي.</a:t>
            </a:r>
            <a:endParaRPr lang="ar-SA" sz="2400" b="1" dirty="0">
              <a:solidFill>
                <a:srgbClr val="FF0000"/>
              </a:solidFill>
              <a:latin typeface="Calibri"/>
              <a:ea typeface="Calibri"/>
              <a:cs typeface="Arial"/>
            </a:endParaRPr>
          </a:p>
        </p:txBody>
      </p:sp>
      <p:pic>
        <p:nvPicPr>
          <p:cNvPr id="6" name="Picture 13" descr="book2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rot="20852804">
            <a:off x="155246" y="-86345"/>
            <a:ext cx="2808288"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2474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15366"/>
                                        </p:tgtEl>
                                        <p:attrNameLst>
                                          <p:attrName>style.visibility</p:attrName>
                                        </p:attrNameLst>
                                      </p:cBhvr>
                                      <p:to>
                                        <p:strVal val="visible"/>
                                      </p:to>
                                    </p:set>
                                    <p:animEffect transition="in" filter="fade">
                                      <p:cBhvr>
                                        <p:cTn id="7" dur="1000"/>
                                        <p:tgtEl>
                                          <p:spTgt spid="15366"/>
                                        </p:tgtEl>
                                      </p:cBhvr>
                                    </p:animEffect>
                                    <p:anim calcmode="lin" valueType="num">
                                      <p:cBhvr>
                                        <p:cTn id="8" dur="1000" fill="hold"/>
                                        <p:tgtEl>
                                          <p:spTgt spid="15366"/>
                                        </p:tgtEl>
                                        <p:attrNameLst>
                                          <p:attrName>style.rotation</p:attrName>
                                        </p:attrNameLst>
                                      </p:cBhvr>
                                      <p:tavLst>
                                        <p:tav tm="0">
                                          <p:val>
                                            <p:fltVal val="720"/>
                                          </p:val>
                                        </p:tav>
                                        <p:tav tm="100000">
                                          <p:val>
                                            <p:fltVal val="0"/>
                                          </p:val>
                                        </p:tav>
                                      </p:tavLst>
                                    </p:anim>
                                    <p:anim calcmode="lin" valueType="num">
                                      <p:cBhvr>
                                        <p:cTn id="9" dur="1000" fill="hold"/>
                                        <p:tgtEl>
                                          <p:spTgt spid="15366"/>
                                        </p:tgtEl>
                                        <p:attrNameLst>
                                          <p:attrName>ppt_h</p:attrName>
                                        </p:attrNameLst>
                                      </p:cBhvr>
                                      <p:tavLst>
                                        <p:tav tm="0">
                                          <p:val>
                                            <p:fltVal val="0"/>
                                          </p:val>
                                        </p:tav>
                                        <p:tav tm="100000">
                                          <p:val>
                                            <p:strVal val="#ppt_h"/>
                                          </p:val>
                                        </p:tav>
                                      </p:tavLst>
                                    </p:anim>
                                    <p:anim calcmode="lin" valueType="num">
                                      <p:cBhvr>
                                        <p:cTn id="10" dur="1000" fill="hold"/>
                                        <p:tgtEl>
                                          <p:spTgt spid="15366"/>
                                        </p:tgtEl>
                                        <p:attrNameLst>
                                          <p:attrName>ppt_w</p:attrName>
                                        </p:attrNameLst>
                                      </p:cBhvr>
                                      <p:tavLst>
                                        <p:tav tm="0">
                                          <p:val>
                                            <p:fltVal val="0"/>
                                          </p:val>
                                        </p:tav>
                                        <p:tav tm="100000">
                                          <p:val>
                                            <p:strVal val="#ppt_w"/>
                                          </p:val>
                                        </p:tav>
                                      </p:tavLst>
                                    </p:anim>
                                  </p:childTnLst>
                                </p:cTn>
                              </p:par>
                              <p:par>
                                <p:cTn id="11" presetID="23" presetClass="entr" presetSubtype="16" fill="hold" nodeType="withEffect">
                                  <p:stCondLst>
                                    <p:cond delay="0"/>
                                  </p:stCondLst>
                                  <p:childTnLst>
                                    <p:set>
                                      <p:cBhvr>
                                        <p:cTn id="12" dur="1" fill="hold">
                                          <p:stCondLst>
                                            <p:cond delay="0"/>
                                          </p:stCondLst>
                                        </p:cTn>
                                        <p:tgtEl>
                                          <p:spTgt spid="15367">
                                            <p:txEl>
                                              <p:pRg st="0" end="0"/>
                                            </p:txEl>
                                          </p:spTgt>
                                        </p:tgtEl>
                                        <p:attrNameLst>
                                          <p:attrName>style.visibility</p:attrName>
                                        </p:attrNameLst>
                                      </p:cBhvr>
                                      <p:to>
                                        <p:strVal val="visible"/>
                                      </p:to>
                                    </p:set>
                                    <p:anim calcmode="lin" valueType="num">
                                      <p:cBhvr>
                                        <p:cTn id="13" dur="500" fill="hold"/>
                                        <p:tgtEl>
                                          <p:spTgt spid="1536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5367">
                                            <p:txEl>
                                              <p:pRg st="0" end="0"/>
                                            </p:txEl>
                                          </p:spTgt>
                                        </p:tgtEl>
                                        <p:attrNameLst>
                                          <p:attrName>ppt_h</p:attrName>
                                        </p:attrNameLst>
                                      </p:cBhvr>
                                      <p:tavLst>
                                        <p:tav tm="0">
                                          <p:val>
                                            <p:fltVal val="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15367">
                                            <p:txEl>
                                              <p:pRg st="1" end="1"/>
                                            </p:txEl>
                                          </p:spTgt>
                                        </p:tgtEl>
                                        <p:attrNameLst>
                                          <p:attrName>style.visibility</p:attrName>
                                        </p:attrNameLst>
                                      </p:cBhvr>
                                      <p:to>
                                        <p:strVal val="visible"/>
                                      </p:to>
                                    </p:set>
                                    <p:anim calcmode="lin" valueType="num">
                                      <p:cBhvr>
                                        <p:cTn id="17" dur="500" fill="hold"/>
                                        <p:tgtEl>
                                          <p:spTgt spid="15367">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5367">
                                            <p:txEl>
                                              <p:pRg st="1" end="1"/>
                                            </p:txEl>
                                          </p:spTgt>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15367">
                                            <p:txEl>
                                              <p:pRg st="2" end="2"/>
                                            </p:txEl>
                                          </p:spTgt>
                                        </p:tgtEl>
                                        <p:attrNameLst>
                                          <p:attrName>style.visibility</p:attrName>
                                        </p:attrNameLst>
                                      </p:cBhvr>
                                      <p:to>
                                        <p:strVal val="visible"/>
                                      </p:to>
                                    </p:set>
                                    <p:anim calcmode="lin" valueType="num">
                                      <p:cBhvr>
                                        <p:cTn id="21" dur="500" fill="hold"/>
                                        <p:tgtEl>
                                          <p:spTgt spid="1536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5367">
                                            <p:txEl>
                                              <p:pRg st="2" end="2"/>
                                            </p:txEl>
                                          </p:spTgt>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15367">
                                            <p:txEl>
                                              <p:pRg st="3" end="3"/>
                                            </p:txEl>
                                          </p:spTgt>
                                        </p:tgtEl>
                                        <p:attrNameLst>
                                          <p:attrName>style.visibility</p:attrName>
                                        </p:attrNameLst>
                                      </p:cBhvr>
                                      <p:to>
                                        <p:strVal val="visible"/>
                                      </p:to>
                                    </p:set>
                                    <p:anim calcmode="lin" valueType="num">
                                      <p:cBhvr>
                                        <p:cTn id="25" dur="500" fill="hold"/>
                                        <p:tgtEl>
                                          <p:spTgt spid="1536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5367">
                                            <p:txEl>
                                              <p:pRg st="3" end="3"/>
                                            </p:txEl>
                                          </p:spTgt>
                                        </p:tgtEl>
                                        <p:attrNameLst>
                                          <p:attrName>ppt_h</p:attrName>
                                        </p:attrNameLst>
                                      </p:cBhvr>
                                      <p:tavLst>
                                        <p:tav tm="0">
                                          <p:val>
                                            <p:fltVal val="0"/>
                                          </p:val>
                                        </p:tav>
                                        <p:tav tm="100000">
                                          <p:val>
                                            <p:strVal val="#ppt_h"/>
                                          </p:val>
                                        </p:tav>
                                      </p:tavLst>
                                    </p:anim>
                                  </p:childTnLst>
                                </p:cTn>
                              </p:par>
                              <p:par>
                                <p:cTn id="27" presetID="23" presetClass="entr" presetSubtype="16" fill="hold" nodeType="withEffect">
                                  <p:stCondLst>
                                    <p:cond delay="0"/>
                                  </p:stCondLst>
                                  <p:childTnLst>
                                    <p:set>
                                      <p:cBhvr>
                                        <p:cTn id="28" dur="1" fill="hold">
                                          <p:stCondLst>
                                            <p:cond delay="0"/>
                                          </p:stCondLst>
                                        </p:cTn>
                                        <p:tgtEl>
                                          <p:spTgt spid="15367">
                                            <p:txEl>
                                              <p:pRg st="4" end="4"/>
                                            </p:txEl>
                                          </p:spTgt>
                                        </p:tgtEl>
                                        <p:attrNameLst>
                                          <p:attrName>style.visibility</p:attrName>
                                        </p:attrNameLst>
                                      </p:cBhvr>
                                      <p:to>
                                        <p:strVal val="visible"/>
                                      </p:to>
                                    </p:set>
                                    <p:anim calcmode="lin" valueType="num">
                                      <p:cBhvr>
                                        <p:cTn id="29" dur="500" fill="hold"/>
                                        <p:tgtEl>
                                          <p:spTgt spid="15367">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15367">
                                            <p:txEl>
                                              <p:pRg st="4" end="4"/>
                                            </p:txEl>
                                          </p:spTgt>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15367">
                                            <p:txEl>
                                              <p:pRg st="5" end="5"/>
                                            </p:txEl>
                                          </p:spTgt>
                                        </p:tgtEl>
                                        <p:attrNameLst>
                                          <p:attrName>style.visibility</p:attrName>
                                        </p:attrNameLst>
                                      </p:cBhvr>
                                      <p:to>
                                        <p:strVal val="visible"/>
                                      </p:to>
                                    </p:set>
                                    <p:anim calcmode="lin" valueType="num">
                                      <p:cBhvr>
                                        <p:cTn id="33" dur="500" fill="hold"/>
                                        <p:tgtEl>
                                          <p:spTgt spid="15367">
                                            <p:txEl>
                                              <p:pRg st="5" end="5"/>
                                            </p:txEl>
                                          </p:spTgt>
                                        </p:tgtEl>
                                        <p:attrNameLst>
                                          <p:attrName>ppt_w</p:attrName>
                                        </p:attrNameLst>
                                      </p:cBhvr>
                                      <p:tavLst>
                                        <p:tav tm="0">
                                          <p:val>
                                            <p:fltVal val="0"/>
                                          </p:val>
                                        </p:tav>
                                        <p:tav tm="100000">
                                          <p:val>
                                            <p:strVal val="#ppt_w"/>
                                          </p:val>
                                        </p:tav>
                                      </p:tavLst>
                                    </p:anim>
                                    <p:anim calcmode="lin" valueType="num">
                                      <p:cBhvr>
                                        <p:cTn id="34" dur="500" fill="hold"/>
                                        <p:tgtEl>
                                          <p:spTgt spid="15367">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C:\Users\User\Pictures\خلفيات\111\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25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وان 1"/>
          <p:cNvSpPr>
            <a:spLocks noGrp="1"/>
          </p:cNvSpPr>
          <p:nvPr>
            <p:ph type="title"/>
          </p:nvPr>
        </p:nvSpPr>
        <p:spPr>
          <a:xfrm>
            <a:off x="985838" y="0"/>
            <a:ext cx="7086600" cy="836613"/>
          </a:xfrm>
          <a:blipFill>
            <a:blip r:embed="rId3"/>
            <a:tile tx="0" ty="0" sx="100000" sy="100000" flip="none" algn="tl"/>
          </a:blipFill>
        </p:spPr>
        <p:txBody>
          <a:bodyPr>
            <a:normAutofit fontScale="90000"/>
          </a:bodyPr>
          <a:lstStyle/>
          <a:p>
            <a:pPr algn="ctr"/>
            <a:r>
              <a:rPr lang="ar-IQ" sz="4800" dirty="0" smtClean="0">
                <a:solidFill>
                  <a:schemeClr val="bg2">
                    <a:lumMod val="75000"/>
                  </a:schemeClr>
                </a:solidFill>
                <a:cs typeface="PT Bold Heading" pitchFamily="2" charset="-78"/>
              </a:rPr>
              <a:t/>
            </a:r>
            <a:br>
              <a:rPr lang="ar-IQ" sz="4800" dirty="0" smtClean="0">
                <a:solidFill>
                  <a:schemeClr val="bg2">
                    <a:lumMod val="75000"/>
                  </a:schemeClr>
                </a:solidFill>
                <a:cs typeface="PT Bold Heading" pitchFamily="2" charset="-78"/>
              </a:rPr>
            </a:br>
            <a:r>
              <a:rPr lang="ar-SA" sz="4400" b="1" u="sng" dirty="0">
                <a:solidFill>
                  <a:schemeClr val="bg2">
                    <a:lumMod val="75000"/>
                  </a:schemeClr>
                </a:solidFill>
              </a:rPr>
              <a:t>ثالثاً: الانظمة </a:t>
            </a:r>
            <a:r>
              <a:rPr lang="ar-SA" sz="4400" b="1" u="sng" dirty="0" smtClean="0">
                <a:solidFill>
                  <a:schemeClr val="bg2">
                    <a:lumMod val="75000"/>
                  </a:schemeClr>
                </a:solidFill>
              </a:rPr>
              <a:t>الاقتصادية</a:t>
            </a:r>
            <a:endParaRPr lang="ar-EG" sz="4800" dirty="0" smtClean="0">
              <a:solidFill>
                <a:schemeClr val="bg2">
                  <a:lumMod val="75000"/>
                </a:schemeClr>
              </a:solidFill>
              <a:cs typeface="PT Bold Heading" pitchFamily="2" charset="-78"/>
            </a:endParaRPr>
          </a:p>
        </p:txBody>
      </p:sp>
      <p:sp>
        <p:nvSpPr>
          <p:cNvPr id="3" name="عنصر نائب للمحتوى 2"/>
          <p:cNvSpPr>
            <a:spLocks noGrp="1"/>
          </p:cNvSpPr>
          <p:nvPr>
            <p:ph sz="quarter" idx="1"/>
          </p:nvPr>
        </p:nvSpPr>
        <p:spPr>
          <a:xfrm>
            <a:off x="838200" y="1052736"/>
            <a:ext cx="7467600" cy="4248472"/>
          </a:xfrm>
        </p:spPr>
        <p:txBody>
          <a:bodyPr>
            <a:normAutofit/>
          </a:bodyPr>
          <a:lstStyle/>
          <a:p>
            <a:pPr algn="just"/>
            <a:r>
              <a:rPr lang="ar-SA" sz="3600" dirty="0">
                <a:solidFill>
                  <a:srgbClr val="FF0000"/>
                </a:solidFill>
              </a:rPr>
              <a:t>تعرف الانظمة الاقتصادية بانها الهياكل والقواعد التي تبنيها المجتمعات لادارة مواردها المحدودة وتحديد كيفية انتاج السلع والخدمات وتوزيعها واستهلاكها.</a:t>
            </a:r>
            <a:endParaRPr lang="en-US" sz="3600" dirty="0">
              <a:solidFill>
                <a:srgbClr val="FF0000"/>
              </a:solidFill>
            </a:endParaRPr>
          </a:p>
          <a:p>
            <a:pPr algn="just"/>
            <a:r>
              <a:rPr lang="ar-SA" sz="3600" dirty="0">
                <a:solidFill>
                  <a:srgbClr val="FF0000"/>
                </a:solidFill>
              </a:rPr>
              <a:t>وتختلف هذه الانظمة بناءً على ملكية وسائل الانتاج وكيفية أتخاذ </a:t>
            </a:r>
            <a:r>
              <a:rPr lang="ar-SA" sz="3600" dirty="0" smtClean="0">
                <a:solidFill>
                  <a:srgbClr val="FF0000"/>
                </a:solidFill>
              </a:rPr>
              <a:t>القرارات الاقتصادية</a:t>
            </a:r>
            <a:r>
              <a:rPr lang="ar-IQ" sz="3600" dirty="0" smtClean="0">
                <a:solidFill>
                  <a:srgbClr val="FF0000"/>
                </a:solidFill>
              </a:rPr>
              <a:t>.</a:t>
            </a:r>
          </a:p>
          <a:p>
            <a:pPr marL="0" indent="0" algn="just">
              <a:buNone/>
            </a:pPr>
            <a:endParaRPr lang="ar-IQ" sz="2800" dirty="0">
              <a:solidFill>
                <a:srgbClr val="FF0000"/>
              </a:solidFill>
              <a:latin typeface="Calibri"/>
              <a:ea typeface="Calibri"/>
              <a:cs typeface="Arial"/>
            </a:endParaRPr>
          </a:p>
        </p:txBody>
      </p:sp>
      <p:pic>
        <p:nvPicPr>
          <p:cNvPr id="5" name="Picture 13" descr="book22"/>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20852804">
            <a:off x="406815" y="4772493"/>
            <a:ext cx="2808288"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9053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C:\Users\User\Pictures\خلفيات\111\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25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وان 1"/>
          <p:cNvSpPr>
            <a:spLocks noGrp="1"/>
          </p:cNvSpPr>
          <p:nvPr>
            <p:ph type="title"/>
          </p:nvPr>
        </p:nvSpPr>
        <p:spPr>
          <a:xfrm>
            <a:off x="985838" y="0"/>
            <a:ext cx="7086600" cy="836613"/>
          </a:xfrm>
          <a:blipFill>
            <a:blip r:embed="rId3"/>
            <a:tile tx="0" ty="0" sx="100000" sy="100000" flip="none" algn="tl"/>
          </a:blipFill>
        </p:spPr>
        <p:txBody>
          <a:bodyPr>
            <a:normAutofit fontScale="90000"/>
          </a:bodyPr>
          <a:lstStyle/>
          <a:p>
            <a:pPr algn="ctr"/>
            <a:r>
              <a:rPr lang="ar-IQ" sz="4800" dirty="0" smtClean="0">
                <a:solidFill>
                  <a:srgbClr val="002060"/>
                </a:solidFill>
                <a:cs typeface="PT Bold Heading" pitchFamily="2" charset="-78"/>
              </a:rPr>
              <a:t>انواع الانظمة الاقتصادية الرئيسية</a:t>
            </a:r>
            <a:endParaRPr lang="ar-EG" sz="4800" dirty="0" smtClean="0">
              <a:solidFill>
                <a:srgbClr val="002060"/>
              </a:solidFill>
              <a:cs typeface="PT Bold Heading" pitchFamily="2" charset="-78"/>
            </a:endParaRPr>
          </a:p>
        </p:txBody>
      </p:sp>
      <p:sp>
        <p:nvSpPr>
          <p:cNvPr id="3" name="عنصر نائب للمحتوى 2"/>
          <p:cNvSpPr>
            <a:spLocks noGrp="1"/>
          </p:cNvSpPr>
          <p:nvPr>
            <p:ph sz="quarter" idx="1"/>
          </p:nvPr>
        </p:nvSpPr>
        <p:spPr>
          <a:xfrm>
            <a:off x="838200" y="1052736"/>
            <a:ext cx="7467600" cy="5040560"/>
          </a:xfrm>
        </p:spPr>
        <p:txBody>
          <a:bodyPr>
            <a:normAutofit fontScale="40000" lnSpcReduction="20000"/>
          </a:bodyPr>
          <a:lstStyle/>
          <a:p>
            <a:pPr lvl="0" algn="just"/>
            <a:r>
              <a:rPr lang="ar-SA" sz="6000" dirty="0">
                <a:solidFill>
                  <a:srgbClr val="FF0000"/>
                </a:solidFill>
              </a:rPr>
              <a:t>النظام الرأسمالي (اقتصاد السوق)</a:t>
            </a:r>
            <a:endParaRPr lang="en-US" sz="6000" dirty="0">
              <a:solidFill>
                <a:srgbClr val="FF0000"/>
              </a:solidFill>
            </a:endParaRPr>
          </a:p>
          <a:p>
            <a:pPr lvl="0" algn="just"/>
            <a:r>
              <a:rPr lang="ar-SA" sz="6000" dirty="0">
                <a:solidFill>
                  <a:srgbClr val="FF0000"/>
                </a:solidFill>
              </a:rPr>
              <a:t>الفكرة الاساسية: يقوم على الملكية الخاصة لوسائل الانتاج والحرية الفردية في الاستثمار والعمل.</a:t>
            </a:r>
            <a:endParaRPr lang="en-US" sz="6000" dirty="0">
              <a:solidFill>
                <a:srgbClr val="FF0000"/>
              </a:solidFill>
            </a:endParaRPr>
          </a:p>
          <a:p>
            <a:pPr lvl="0" algn="just"/>
            <a:r>
              <a:rPr lang="ar-SA" sz="6000" dirty="0">
                <a:solidFill>
                  <a:srgbClr val="FF0000"/>
                </a:solidFill>
              </a:rPr>
              <a:t>الية العمل: تتحدد الاسعار والكميات المنتجة وفقاً لقانون العرض والطلب دون تدخل مباشر من الدولة.</a:t>
            </a:r>
            <a:endParaRPr lang="en-US" sz="6000" dirty="0">
              <a:solidFill>
                <a:srgbClr val="FF0000"/>
              </a:solidFill>
            </a:endParaRPr>
          </a:p>
          <a:p>
            <a:pPr lvl="0" algn="just"/>
            <a:r>
              <a:rPr lang="ar-SA" sz="6000" dirty="0">
                <a:solidFill>
                  <a:srgbClr val="FF0000"/>
                </a:solidFill>
              </a:rPr>
              <a:t>المميزات: يحرك الابتكار ويرفع الكفاءة الانتاجية ويوفر تنوعاً كبيرا في السلع والخدمات.</a:t>
            </a:r>
            <a:endParaRPr lang="en-US" sz="6000" dirty="0">
              <a:solidFill>
                <a:srgbClr val="FF0000"/>
              </a:solidFill>
            </a:endParaRPr>
          </a:p>
          <a:p>
            <a:pPr lvl="0" algn="just"/>
            <a:r>
              <a:rPr lang="ar-SA" sz="6000" dirty="0">
                <a:solidFill>
                  <a:srgbClr val="FF0000"/>
                </a:solidFill>
              </a:rPr>
              <a:t>العيوب: يؤدي الى سوء توزيع الثروة وزيادة الفجوة بين الطبقات واحتمال حدوث الازمات الدورية مثل التضخم والبطالة.</a:t>
            </a:r>
            <a:endParaRPr lang="en-US" sz="6000" dirty="0">
              <a:solidFill>
                <a:srgbClr val="FF0000"/>
              </a:solidFill>
            </a:endParaRPr>
          </a:p>
          <a:p>
            <a:pPr lvl="0" algn="just"/>
            <a:r>
              <a:rPr lang="ar-SA" sz="6000" dirty="0">
                <a:solidFill>
                  <a:srgbClr val="FF0000"/>
                </a:solidFill>
              </a:rPr>
              <a:t>النظام الاشتراكي (الاقتصاد المخطط / الموجه)</a:t>
            </a:r>
            <a:endParaRPr lang="en-US" sz="6000" dirty="0">
              <a:solidFill>
                <a:srgbClr val="FF0000"/>
              </a:solidFill>
            </a:endParaRPr>
          </a:p>
          <a:p>
            <a:pPr lvl="0" algn="just"/>
            <a:r>
              <a:rPr lang="ar-SA" sz="6000" dirty="0">
                <a:solidFill>
                  <a:srgbClr val="FF0000"/>
                </a:solidFill>
              </a:rPr>
              <a:t>الفكرة الاساسية: يقوم على الملكية العامة أو ملكية الدولة لوسائل الانتاج والتخطيط المركزي.</a:t>
            </a:r>
            <a:endParaRPr lang="en-US" sz="6000" dirty="0">
              <a:solidFill>
                <a:srgbClr val="FF0000"/>
              </a:solidFill>
            </a:endParaRPr>
          </a:p>
          <a:p>
            <a:pPr lvl="0" algn="just"/>
            <a:r>
              <a:rPr lang="ar-SA" sz="6000" dirty="0">
                <a:solidFill>
                  <a:srgbClr val="FF0000"/>
                </a:solidFill>
              </a:rPr>
              <a:t>الية العمل: تتولى الحكومة تحديد ما يتم انتاجه وكيفية انتاجه واسعار السلع وتوزيع العوائد على الافراد.</a:t>
            </a:r>
            <a:endParaRPr lang="en-US" sz="6000" dirty="0">
              <a:solidFill>
                <a:srgbClr val="FF0000"/>
              </a:solidFill>
            </a:endParaRPr>
          </a:p>
          <a:p>
            <a:pPr marL="0" indent="0" algn="just">
              <a:buNone/>
            </a:pPr>
            <a:endParaRPr lang="ar-IQ" sz="2800" dirty="0">
              <a:solidFill>
                <a:srgbClr val="FF0000"/>
              </a:solidFill>
              <a:latin typeface="Calibri"/>
              <a:ea typeface="Calibri"/>
              <a:cs typeface="Arial"/>
            </a:endParaRPr>
          </a:p>
        </p:txBody>
      </p:sp>
      <p:pic>
        <p:nvPicPr>
          <p:cNvPr id="5" name="Picture 13" descr="book22"/>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20852804">
            <a:off x="406815" y="4772493"/>
            <a:ext cx="2808288"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9897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C:\Users\User\Pictures\خلفيات\111\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25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وان 1"/>
          <p:cNvSpPr>
            <a:spLocks noGrp="1"/>
          </p:cNvSpPr>
          <p:nvPr>
            <p:ph type="title"/>
          </p:nvPr>
        </p:nvSpPr>
        <p:spPr>
          <a:xfrm>
            <a:off x="985838" y="0"/>
            <a:ext cx="7086600" cy="836613"/>
          </a:xfrm>
          <a:blipFill>
            <a:blip r:embed="rId3"/>
            <a:tile tx="0" ty="0" sx="100000" sy="100000" flip="none" algn="tl"/>
          </a:blipFill>
        </p:spPr>
        <p:txBody>
          <a:bodyPr>
            <a:normAutofit/>
          </a:bodyPr>
          <a:lstStyle/>
          <a:p>
            <a:pPr algn="ctr"/>
            <a:r>
              <a:rPr lang="ar-IQ" sz="4800" dirty="0" smtClean="0">
                <a:solidFill>
                  <a:srgbClr val="002060"/>
                </a:solidFill>
                <a:cs typeface="PT Bold Heading" pitchFamily="2" charset="-78"/>
              </a:rPr>
              <a:t>المشكلة الاقتصادية</a:t>
            </a:r>
            <a:endParaRPr lang="ar-EG" sz="4800" dirty="0" smtClean="0">
              <a:solidFill>
                <a:srgbClr val="002060"/>
              </a:solidFill>
              <a:cs typeface="PT Bold Heading" pitchFamily="2" charset="-78"/>
            </a:endParaRPr>
          </a:p>
        </p:txBody>
      </p:sp>
      <p:sp>
        <p:nvSpPr>
          <p:cNvPr id="3" name="عنصر نائب للمحتوى 2"/>
          <p:cNvSpPr>
            <a:spLocks noGrp="1"/>
          </p:cNvSpPr>
          <p:nvPr>
            <p:ph sz="quarter" idx="1"/>
          </p:nvPr>
        </p:nvSpPr>
        <p:spPr>
          <a:xfrm>
            <a:off x="838200" y="1052736"/>
            <a:ext cx="7467600" cy="5040560"/>
          </a:xfrm>
        </p:spPr>
        <p:txBody>
          <a:bodyPr>
            <a:noAutofit/>
          </a:bodyPr>
          <a:lstStyle/>
          <a:p>
            <a:pPr algn="just"/>
            <a:r>
              <a:rPr lang="ar-SA" sz="2800" dirty="0" smtClean="0">
                <a:solidFill>
                  <a:srgbClr val="002060"/>
                </a:solidFill>
              </a:rPr>
              <a:t>تكمن </a:t>
            </a:r>
            <a:r>
              <a:rPr lang="ar-SA" sz="2800" dirty="0">
                <a:solidFill>
                  <a:srgbClr val="002060"/>
                </a:solidFill>
              </a:rPr>
              <a:t>المشكلة الاقتصادية في عدم قدرة المجتمع على تلبية حاجات افراده التي تتميز بانها غير محدودة ومتزايدة ومتجددة ومتداخلة وذلك بسبب الندرة النسبية للموارد الاقتصادية.</a:t>
            </a:r>
            <a:endParaRPr lang="en-US" sz="2800" dirty="0">
              <a:solidFill>
                <a:srgbClr val="002060"/>
              </a:solidFill>
            </a:endParaRPr>
          </a:p>
          <a:p>
            <a:pPr algn="just"/>
            <a:r>
              <a:rPr lang="ar-SA" sz="2800" dirty="0">
                <a:solidFill>
                  <a:srgbClr val="002060"/>
                </a:solidFill>
              </a:rPr>
              <a:t>ولهذا فان اهم خصائص المشكلة هي:-</a:t>
            </a:r>
            <a:endParaRPr lang="en-US" sz="2800" dirty="0">
              <a:solidFill>
                <a:srgbClr val="002060"/>
              </a:solidFill>
            </a:endParaRPr>
          </a:p>
          <a:p>
            <a:pPr lvl="0" algn="just"/>
            <a:r>
              <a:rPr lang="ar-SA" sz="2800" dirty="0">
                <a:solidFill>
                  <a:srgbClr val="002060"/>
                </a:solidFill>
              </a:rPr>
              <a:t>الندرة</a:t>
            </a:r>
            <a:endParaRPr lang="en-US" sz="2800" dirty="0">
              <a:solidFill>
                <a:srgbClr val="002060"/>
              </a:solidFill>
            </a:endParaRPr>
          </a:p>
          <a:p>
            <a:pPr lvl="0" algn="just"/>
            <a:r>
              <a:rPr lang="ar-SA" sz="2800" dirty="0">
                <a:solidFill>
                  <a:srgbClr val="002060"/>
                </a:solidFill>
              </a:rPr>
              <a:t>الاختيار</a:t>
            </a:r>
            <a:endParaRPr lang="en-US" sz="2800" dirty="0">
              <a:solidFill>
                <a:srgbClr val="002060"/>
              </a:solidFill>
            </a:endParaRPr>
          </a:p>
          <a:p>
            <a:pPr lvl="0" algn="just"/>
            <a:r>
              <a:rPr lang="ar-SA" sz="2800" dirty="0">
                <a:solidFill>
                  <a:srgbClr val="002060"/>
                </a:solidFill>
              </a:rPr>
              <a:t>التضحية</a:t>
            </a:r>
            <a:endParaRPr lang="en-US" sz="2800" dirty="0">
              <a:solidFill>
                <a:srgbClr val="002060"/>
              </a:solidFill>
            </a:endParaRPr>
          </a:p>
          <a:p>
            <a:pPr algn="just"/>
            <a:r>
              <a:rPr lang="ar-SA" sz="2800" dirty="0">
                <a:solidFill>
                  <a:srgbClr val="002060"/>
                </a:solidFill>
              </a:rPr>
              <a:t>اما الندرة فالمقصود منها هي الندرة النسبية لا الندرة المطلقة، فالمشكلة الاقتصادية في موجزها مشكلة تنشأ عن الحاجة الى الاختيار بين الاستعمالات البديلة للموارد المختلفة اما التضحية فلابد اننا نضحي في سبيل ذلك بتلك الاستعمالات الاخرى البديلة لهذه الموارد ولهذا تعتبر الندرة النسبية والاختيار والتضحية اساس الدراسات الاقتصادية.</a:t>
            </a:r>
            <a:endParaRPr lang="en-US" sz="2800" dirty="0">
              <a:solidFill>
                <a:srgbClr val="002060"/>
              </a:solidFill>
            </a:endParaRPr>
          </a:p>
          <a:p>
            <a:pPr marL="0" indent="0" algn="just">
              <a:buNone/>
            </a:pPr>
            <a:endParaRPr lang="ar-IQ" sz="3200" dirty="0">
              <a:solidFill>
                <a:srgbClr val="002060"/>
              </a:solidFill>
              <a:latin typeface="Calibri"/>
              <a:ea typeface="Calibri"/>
              <a:cs typeface="Arial"/>
            </a:endParaRPr>
          </a:p>
        </p:txBody>
      </p:sp>
      <p:pic>
        <p:nvPicPr>
          <p:cNvPr id="5" name="Picture 13" descr="book22"/>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20852804">
            <a:off x="406815" y="4772493"/>
            <a:ext cx="2808288"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7291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C:\Users\User\Pictures\خلفيات\111\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250"/>
            <a:ext cx="9144000"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عنوان 1"/>
          <p:cNvSpPr>
            <a:spLocks noGrp="1"/>
          </p:cNvSpPr>
          <p:nvPr>
            <p:ph type="title"/>
          </p:nvPr>
        </p:nvSpPr>
        <p:spPr>
          <a:xfrm>
            <a:off x="985838" y="0"/>
            <a:ext cx="7086600" cy="836613"/>
          </a:xfrm>
          <a:blipFill>
            <a:blip r:embed="rId3"/>
            <a:tile tx="0" ty="0" sx="100000" sy="100000" flip="none" algn="tl"/>
          </a:blipFill>
        </p:spPr>
        <p:txBody>
          <a:bodyPr>
            <a:normAutofit fontScale="90000"/>
          </a:bodyPr>
          <a:lstStyle/>
          <a:p>
            <a:pPr algn="ctr"/>
            <a:r>
              <a:rPr lang="ar-IQ" sz="3200" dirty="0" smtClean="0">
                <a:solidFill>
                  <a:srgbClr val="002060"/>
                </a:solidFill>
                <a:cs typeface="PT Bold Heading" pitchFamily="2" charset="-78"/>
              </a:rPr>
              <a:t>رابعاً: الفرق بين التحليل الاقتصادي والجزئي والكلي</a:t>
            </a:r>
            <a:endParaRPr lang="ar-EG" sz="3200" dirty="0" smtClean="0">
              <a:solidFill>
                <a:srgbClr val="002060"/>
              </a:solidFill>
              <a:cs typeface="PT Bold Heading" pitchFamily="2" charset="-78"/>
            </a:endParaRPr>
          </a:p>
        </p:txBody>
      </p:sp>
      <p:sp>
        <p:nvSpPr>
          <p:cNvPr id="3" name="عنصر نائب للمحتوى 2"/>
          <p:cNvSpPr>
            <a:spLocks noGrp="1"/>
          </p:cNvSpPr>
          <p:nvPr>
            <p:ph sz="quarter" idx="1"/>
          </p:nvPr>
        </p:nvSpPr>
        <p:spPr>
          <a:xfrm>
            <a:off x="838200" y="1052736"/>
            <a:ext cx="7467600" cy="5040560"/>
          </a:xfrm>
        </p:spPr>
        <p:txBody>
          <a:bodyPr>
            <a:noAutofit/>
          </a:bodyPr>
          <a:lstStyle/>
          <a:p>
            <a:pPr algn="just"/>
            <a:r>
              <a:rPr lang="ar-SA" sz="2000" b="1" dirty="0" smtClean="0">
                <a:solidFill>
                  <a:srgbClr val="002060"/>
                </a:solidFill>
              </a:rPr>
              <a:t>يعتمد </a:t>
            </a:r>
            <a:r>
              <a:rPr lang="ar-SA" sz="2000" b="1" dirty="0">
                <a:solidFill>
                  <a:srgbClr val="002060"/>
                </a:solidFill>
              </a:rPr>
              <a:t>علم الاقتصاد على فرعين رئيسيين للتحليل: التحليل الاقتصادي الجزئي والتحليل الاقتصادي الكلي يكمن الفرق الاساسي بينهما في مستوى التركيز وزاوية النظر الى النشاط الاقتصادي.</a:t>
            </a:r>
            <a:endParaRPr lang="en-US" sz="2000" b="1" dirty="0">
              <a:solidFill>
                <a:srgbClr val="002060"/>
              </a:solidFill>
            </a:endParaRPr>
          </a:p>
          <a:p>
            <a:pPr lvl="0" algn="just"/>
            <a:r>
              <a:rPr lang="ar-SA" sz="2000" b="1" u="sng" dirty="0">
                <a:solidFill>
                  <a:srgbClr val="002060"/>
                </a:solidFill>
              </a:rPr>
              <a:t>التحليل الاقتصادي الجزئي</a:t>
            </a:r>
            <a:endParaRPr lang="en-US" sz="2000" b="1" dirty="0">
              <a:solidFill>
                <a:srgbClr val="002060"/>
              </a:solidFill>
            </a:endParaRPr>
          </a:p>
          <a:p>
            <a:pPr lvl="0" algn="just"/>
            <a:r>
              <a:rPr lang="ar-SA" sz="2000" b="1" dirty="0">
                <a:solidFill>
                  <a:srgbClr val="002060"/>
                </a:solidFill>
              </a:rPr>
              <a:t>مستوى التركيز: يدرس سلوك الوحدات الاقتصادية الفردية واتخاذ القرارات على مستوى صغير (مثل المستهلك، الشركة، او سوق سلعة محددة)</a:t>
            </a:r>
            <a:endParaRPr lang="en-US" sz="2000" b="1" dirty="0">
              <a:solidFill>
                <a:srgbClr val="002060"/>
              </a:solidFill>
            </a:endParaRPr>
          </a:p>
          <a:p>
            <a:pPr lvl="0" algn="just"/>
            <a:r>
              <a:rPr lang="ar-SA" sz="2000" b="1" dirty="0">
                <a:solidFill>
                  <a:srgbClr val="002060"/>
                </a:solidFill>
              </a:rPr>
              <a:t>الموضوعات الرئيسية: نظرية الطلب والعرض وسلوك المستهلك وتحديد منفعة السلعة وتكاليف الانتاج للشركات وتحديد أسعار السلع والخدمات في الاسواق المختلفة (مثل التنافسية او الاحتكار)</a:t>
            </a:r>
            <a:endParaRPr lang="en-US" sz="2000" b="1" dirty="0">
              <a:solidFill>
                <a:srgbClr val="002060"/>
              </a:solidFill>
            </a:endParaRPr>
          </a:p>
          <a:p>
            <a:pPr lvl="0" algn="just"/>
            <a:r>
              <a:rPr lang="ar-SA" sz="2000" b="1" dirty="0">
                <a:solidFill>
                  <a:srgbClr val="002060"/>
                </a:solidFill>
              </a:rPr>
              <a:t>الهدف: فهم كيفية توزيع الموارد المحدودة بين الافراد والشركات وتحديد الاسعار والكميات في سوق معين.</a:t>
            </a:r>
            <a:endParaRPr lang="en-US" sz="2000" b="1" dirty="0">
              <a:solidFill>
                <a:srgbClr val="002060"/>
              </a:solidFill>
            </a:endParaRPr>
          </a:p>
          <a:p>
            <a:pPr lvl="0" algn="just"/>
            <a:r>
              <a:rPr lang="ar-SA" sz="2000" b="1" dirty="0">
                <a:solidFill>
                  <a:srgbClr val="002060"/>
                </a:solidFill>
              </a:rPr>
              <a:t>مثال: دراسة كيفية تأثير ارتفاع سعر البنزين على قرار فرد في شراء سيارة كهربائية او تحديد شركة معينة لسعر منتجها الجديد.</a:t>
            </a:r>
            <a:endParaRPr lang="en-US" sz="2000" b="1" dirty="0">
              <a:solidFill>
                <a:srgbClr val="002060"/>
              </a:solidFill>
            </a:endParaRPr>
          </a:p>
        </p:txBody>
      </p:sp>
      <p:pic>
        <p:nvPicPr>
          <p:cNvPr id="5" name="Picture 13" descr="book22"/>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20852804">
            <a:off x="406815" y="4772493"/>
            <a:ext cx="2808288"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91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pitchFamily="18" charset="0"/>
                <a:cs typeface="Times New Roman" pitchFamily="18" charset="0"/>
              </a:defRPr>
            </a:lvl1pPr>
            <a:lvl2pPr marL="742950" indent="-285750" eaLnBrk="0" hangingPunct="0">
              <a:defRPr kumimoji="1" sz="2400">
                <a:solidFill>
                  <a:schemeClr val="tx1"/>
                </a:solidFill>
                <a:latin typeface="Times New Roman" pitchFamily="18" charset="0"/>
                <a:cs typeface="Times New Roman" pitchFamily="18" charset="0"/>
              </a:defRPr>
            </a:lvl2pPr>
            <a:lvl3pPr marL="1143000" indent="-228600" eaLnBrk="0" hangingPunct="0">
              <a:defRPr kumimoji="1" sz="2400">
                <a:solidFill>
                  <a:schemeClr val="tx1"/>
                </a:solidFill>
                <a:latin typeface="Times New Roman" pitchFamily="18" charset="0"/>
                <a:cs typeface="Times New Roman" pitchFamily="18" charset="0"/>
              </a:defRPr>
            </a:lvl3pPr>
            <a:lvl4pPr marL="1600200" indent="-228600" eaLnBrk="0" hangingPunct="0">
              <a:defRPr kumimoji="1" sz="2400">
                <a:solidFill>
                  <a:schemeClr val="tx1"/>
                </a:solidFill>
                <a:latin typeface="Times New Roman" pitchFamily="18" charset="0"/>
                <a:cs typeface="Times New Roman" pitchFamily="18" charset="0"/>
              </a:defRPr>
            </a:lvl4pPr>
            <a:lvl5pPr marL="2057400" indent="-228600" eaLnBrk="0" hangingPunct="0">
              <a:defRPr kumimoji="1" sz="2400">
                <a:solidFill>
                  <a:schemeClr val="tx1"/>
                </a:solidFill>
                <a:latin typeface="Times New Roman" pitchFamily="18" charset="0"/>
                <a:cs typeface="Times New Roman" pitchFamily="18" charset="0"/>
              </a:defRPr>
            </a:lvl5pPr>
            <a:lvl6pPr marL="2514600" indent="-228600" algn="l" rtl="0" eaLnBrk="0" fontAlgn="base" hangingPunct="0">
              <a:spcBef>
                <a:spcPct val="0"/>
              </a:spcBef>
              <a:spcAft>
                <a:spcPct val="0"/>
              </a:spcAft>
              <a:defRPr kumimoji="1" sz="2400">
                <a:solidFill>
                  <a:schemeClr val="tx1"/>
                </a:solidFill>
                <a:latin typeface="Times New Roman" pitchFamily="18" charset="0"/>
                <a:cs typeface="Times New Roman" pitchFamily="18" charset="0"/>
              </a:defRPr>
            </a:lvl6pPr>
            <a:lvl7pPr marL="2971800" indent="-228600" algn="l" rtl="0" eaLnBrk="0" fontAlgn="base" hangingPunct="0">
              <a:spcBef>
                <a:spcPct val="0"/>
              </a:spcBef>
              <a:spcAft>
                <a:spcPct val="0"/>
              </a:spcAft>
              <a:defRPr kumimoji="1" sz="2400">
                <a:solidFill>
                  <a:schemeClr val="tx1"/>
                </a:solidFill>
                <a:latin typeface="Times New Roman" pitchFamily="18" charset="0"/>
                <a:cs typeface="Times New Roman" pitchFamily="18" charset="0"/>
              </a:defRPr>
            </a:lvl7pPr>
            <a:lvl8pPr marL="3429000" indent="-228600" algn="l" rtl="0" eaLnBrk="0" fontAlgn="base" hangingPunct="0">
              <a:spcBef>
                <a:spcPct val="0"/>
              </a:spcBef>
              <a:spcAft>
                <a:spcPct val="0"/>
              </a:spcAft>
              <a:defRPr kumimoji="1" sz="2400">
                <a:solidFill>
                  <a:schemeClr val="tx1"/>
                </a:solidFill>
                <a:latin typeface="Times New Roman" pitchFamily="18" charset="0"/>
                <a:cs typeface="Times New Roman" pitchFamily="18" charset="0"/>
              </a:defRPr>
            </a:lvl8pPr>
            <a:lvl9pPr marL="3886200" indent="-228600" algn="l" rtl="0" eaLnBrk="0" fontAlgn="base" hangingPunct="0">
              <a:spcBef>
                <a:spcPct val="0"/>
              </a:spcBef>
              <a:spcAft>
                <a:spcPct val="0"/>
              </a:spcAft>
              <a:defRPr kumimoji="1" sz="2400">
                <a:solidFill>
                  <a:schemeClr val="tx1"/>
                </a:solidFill>
                <a:latin typeface="Times New Roman" pitchFamily="18" charset="0"/>
                <a:cs typeface="Times New Roman" pitchFamily="18" charset="0"/>
              </a:defRPr>
            </a:lvl9pPr>
          </a:lstStyle>
          <a:p>
            <a:fld id="{50E34B9D-00F6-4C78-B4BC-509CB5B2F4B0}" type="slidenum">
              <a:rPr lang="ar-SA" altLang="en-US" sz="1400" smtClean="0"/>
              <a:pPr/>
              <a:t>9</a:t>
            </a:fld>
            <a:endParaRPr lang="en-US" altLang="en-US" sz="1400" smtClean="0"/>
          </a:p>
        </p:txBody>
      </p:sp>
      <p:sp>
        <p:nvSpPr>
          <p:cNvPr id="4" name="Rectangle 5"/>
          <p:cNvSpPr txBox="1">
            <a:spLocks noChangeArrowheads="1"/>
          </p:cNvSpPr>
          <p:nvPr/>
        </p:nvSpPr>
        <p:spPr>
          <a:xfrm>
            <a:off x="1000125" y="785813"/>
            <a:ext cx="6681788" cy="838200"/>
          </a:xfrm>
          <a:prstGeom prst="rect">
            <a:avLst/>
          </a:prstGeom>
          <a:ln>
            <a:solidFill>
              <a:srgbClr val="FF0000"/>
            </a:solidFill>
          </a:ln>
        </p:spPr>
        <p:txBody>
          <a:bodyPr/>
          <a:lstStyle/>
          <a:p>
            <a:pPr marL="273050" indent="-273050" algn="ctr">
              <a:spcBef>
                <a:spcPct val="20000"/>
              </a:spcBef>
              <a:buClr>
                <a:srgbClr val="0BD0D9"/>
              </a:buClr>
              <a:buSzPct val="95000"/>
              <a:defRPr/>
            </a:pPr>
            <a:r>
              <a:rPr lang="ar-AE" sz="4400" b="1" dirty="0">
                <a:solidFill>
                  <a:srgbClr val="C00000"/>
                </a:solidFill>
                <a:effectLst>
                  <a:outerShdw blurRad="38100" dist="38100" dir="2700000" algn="tl">
                    <a:srgbClr val="000000"/>
                  </a:outerShdw>
                </a:effectLst>
                <a:ea typeface="Majalla UI"/>
                <a:cs typeface="Majalla UI"/>
              </a:rPr>
              <a:t>شكراً لحسن استماعكم</a:t>
            </a:r>
            <a:endParaRPr lang="en-US" sz="4400" b="1" dirty="0">
              <a:solidFill>
                <a:srgbClr val="C00000"/>
              </a:solidFill>
              <a:effectLst>
                <a:outerShdw blurRad="38100" dist="38100" dir="2700000" algn="tl">
                  <a:srgbClr val="000000"/>
                </a:outerShdw>
              </a:effectLst>
              <a:ea typeface="Majalla UI"/>
              <a:cs typeface="Majalla UI"/>
            </a:endParaRPr>
          </a:p>
        </p:txBody>
      </p:sp>
      <p:pic>
        <p:nvPicPr>
          <p:cNvPr id="36873" name="Picture 11" descr="C:\Documents and Settings\User\My Documents\My Pictures\dwwar-422736e646.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072188" y="1714500"/>
            <a:ext cx="1428750"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5" name="Picture 11" descr="C:\Documents and Settings\User\My Documents\My Pictures\dwwar-422736e646.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14438" y="1785938"/>
            <a:ext cx="1428750"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C:\Documents and Settings\User\My Documents\My Pictures\1282432553.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85750" y="1555751"/>
            <a:ext cx="85725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descr="C:\Documents and Settings\User\My Documents\My Pictures\1282432553.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90052" y="1555751"/>
            <a:ext cx="85725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صورة 2"/>
          <p:cNvPicPr>
            <a:picLocks noChangeAspect="1"/>
          </p:cNvPicPr>
          <p:nvPr/>
        </p:nvPicPr>
        <p:blipFill rotWithShape="1">
          <a:blip r:embed="rId4">
            <a:extLst>
              <a:ext uri="{28A0092B-C50C-407E-A947-70E740481C1C}">
                <a14:useLocalDpi xmlns:a14="http://schemas.microsoft.com/office/drawing/2010/main" val="0"/>
              </a:ext>
            </a:extLst>
          </a:blip>
          <a:srcRect b="16911"/>
          <a:stretch/>
        </p:blipFill>
        <p:spPr>
          <a:xfrm>
            <a:off x="1000125" y="1785938"/>
            <a:ext cx="6592882" cy="3592886"/>
          </a:xfrm>
          <a:prstGeom prst="rect">
            <a:avLst/>
          </a:prstGeom>
        </p:spPr>
      </p:pic>
      <p:sp>
        <p:nvSpPr>
          <p:cNvPr id="10" name="Rectangle 5"/>
          <p:cNvSpPr txBox="1">
            <a:spLocks noChangeArrowheads="1"/>
          </p:cNvSpPr>
          <p:nvPr/>
        </p:nvSpPr>
        <p:spPr>
          <a:xfrm>
            <a:off x="1951678" y="5314950"/>
            <a:ext cx="5356626" cy="838200"/>
          </a:xfrm>
          <a:prstGeom prst="rect">
            <a:avLst/>
          </a:prstGeom>
          <a:ln>
            <a:solidFill>
              <a:schemeClr val="accent1">
                <a:lumMod val="40000"/>
                <a:lumOff val="60000"/>
              </a:schemeClr>
            </a:solidFill>
          </a:ln>
        </p:spPr>
        <p:txBody>
          <a:bodyPr/>
          <a:lstStyle/>
          <a:p>
            <a:pPr marL="273050" indent="-273050" algn="ctr">
              <a:spcBef>
                <a:spcPct val="20000"/>
              </a:spcBef>
              <a:buClr>
                <a:srgbClr val="0BD0D9"/>
              </a:buClr>
              <a:buSzPct val="95000"/>
              <a:defRPr/>
            </a:pPr>
            <a:r>
              <a:rPr lang="ar-IQ" sz="4400" b="1" dirty="0" smtClean="0">
                <a:solidFill>
                  <a:srgbClr val="C00000"/>
                </a:solidFill>
                <a:effectLst>
                  <a:outerShdw blurRad="38100" dist="38100" dir="2700000" algn="tl">
                    <a:srgbClr val="000000"/>
                  </a:outerShdw>
                </a:effectLst>
                <a:ea typeface="Majalla UI"/>
                <a:cs typeface="Majalla UI"/>
              </a:rPr>
              <a:t>الاستاذ مظهر نعمان عبد</a:t>
            </a:r>
            <a:endParaRPr lang="en-US" sz="4400" b="1" dirty="0">
              <a:solidFill>
                <a:srgbClr val="C00000"/>
              </a:solidFill>
              <a:effectLst>
                <a:outerShdw blurRad="38100" dist="38100" dir="2700000" algn="tl">
                  <a:srgbClr val="000000"/>
                </a:outerShdw>
              </a:effectLst>
              <a:ea typeface="Majalla UI"/>
              <a:cs typeface="Majalla UI"/>
            </a:endParaRPr>
          </a:p>
        </p:txBody>
      </p:sp>
    </p:spTree>
    <p:extLst>
      <p:ext uri="{BB962C8B-B14F-4D97-AF65-F5344CB8AC3E}">
        <p14:creationId xmlns:p14="http://schemas.microsoft.com/office/powerpoint/2010/main" val="3753364536"/>
      </p:ext>
    </p:extLst>
  </p:cSld>
  <p:clrMapOvr>
    <a:masterClrMapping/>
  </p:clrMapOvr>
  <p:transition spd="med">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heel(4)">
                                      <p:cBhvr>
                                        <p:cTn id="7" dur="2000"/>
                                        <p:tgtEl>
                                          <p:spTgt spid="4">
                                            <p:bg/>
                                          </p:spTgt>
                                        </p:tgtEl>
                                      </p:cBhvr>
                                    </p:animEffect>
                                  </p:childTnLst>
                                </p:cTn>
                              </p:par>
                            </p:childTnLst>
                          </p:cTn>
                        </p:par>
                        <p:par>
                          <p:cTn id="8" fill="hold" nodeType="afterGroup">
                            <p:stCondLst>
                              <p:cond delay="2000"/>
                            </p:stCondLst>
                            <p:childTnLst>
                              <p:par>
                                <p:cTn id="9" presetID="21" presetClass="entr" presetSubtype="4"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heel(4)">
                                      <p:cBhvr>
                                        <p:cTn id="11" dur="20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4" fill="hold" grpId="0" nodeType="clickEffect">
                                  <p:stCondLst>
                                    <p:cond delay="0"/>
                                  </p:stCondLst>
                                  <p:childTnLst>
                                    <p:set>
                                      <p:cBhvr>
                                        <p:cTn id="15" dur="1" fill="hold">
                                          <p:stCondLst>
                                            <p:cond delay="0"/>
                                          </p:stCondLst>
                                        </p:cTn>
                                        <p:tgtEl>
                                          <p:spTgt spid="10">
                                            <p:bg/>
                                          </p:spTgt>
                                        </p:tgtEl>
                                        <p:attrNameLst>
                                          <p:attrName>style.visibility</p:attrName>
                                        </p:attrNameLst>
                                      </p:cBhvr>
                                      <p:to>
                                        <p:strVal val="visible"/>
                                      </p:to>
                                    </p:set>
                                    <p:animEffect transition="in" filter="wheel(4)">
                                      <p:cBhvr>
                                        <p:cTn id="16" dur="2000"/>
                                        <p:tgtEl>
                                          <p:spTgt spid="10">
                                            <p:bg/>
                                          </p:spTgt>
                                        </p:tgtEl>
                                      </p:cBhvr>
                                    </p:animEffect>
                                  </p:childTnLst>
                                </p:cTn>
                              </p:par>
                            </p:childTnLst>
                          </p:cTn>
                        </p:par>
                        <p:par>
                          <p:cTn id="17" fill="hold">
                            <p:stCondLst>
                              <p:cond delay="2000"/>
                            </p:stCondLst>
                            <p:childTnLst>
                              <p:par>
                                <p:cTn id="18" presetID="21" presetClass="entr" presetSubtype="4" fill="hold" grpId="0" nodeType="after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wheel(4)">
                                      <p:cBhvr>
                                        <p:cTn id="20"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10" grpId="0" build="p"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788</TotalTime>
  <Words>667</Words>
  <Application>Microsoft Office PowerPoint</Application>
  <PresentationFormat>On-screen Show (4:3)</PresentationFormat>
  <Paragraphs>52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مشربية</vt:lpstr>
      <vt:lpstr>PowerPoint Presentation</vt:lpstr>
      <vt:lpstr>PowerPoint Presentation</vt:lpstr>
      <vt:lpstr>PowerPoint Presentation</vt:lpstr>
      <vt:lpstr>PowerPoint Presentation</vt:lpstr>
      <vt:lpstr> ثالثاً: الانظمة الاقتصادية</vt:lpstr>
      <vt:lpstr>انواع الانظمة الاقتصادية الرئيسية</vt:lpstr>
      <vt:lpstr>المشكلة الاقتصادية</vt:lpstr>
      <vt:lpstr>رابعاً: الفرق بين التحليل الاقتصادي والجزئي والكلي</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Abbas</dc:creator>
  <cp:lastModifiedBy>DR.Ahmed Saker</cp:lastModifiedBy>
  <cp:revision>49</cp:revision>
  <dcterms:created xsi:type="dcterms:W3CDTF">2017-03-01T20:35:12Z</dcterms:created>
  <dcterms:modified xsi:type="dcterms:W3CDTF">2026-09-20T09:51:29Z</dcterms:modified>
</cp:coreProperties>
</file>